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61" r:id="rId3"/>
    <p:sldId id="269" r:id="rId4"/>
    <p:sldId id="260" r:id="rId5"/>
    <p:sldId id="257" r:id="rId6"/>
    <p:sldId id="259" r:id="rId7"/>
    <p:sldId id="270" r:id="rId8"/>
    <p:sldId id="267" r:id="rId9"/>
    <p:sldId id="271" r:id="rId1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511" autoAdjust="0"/>
  </p:normalViewPr>
  <p:slideViewPr>
    <p:cSldViewPr snapToGrid="0">
      <p:cViewPr varScale="1">
        <p:scale>
          <a:sx n="66" d="100"/>
          <a:sy n="66" d="100"/>
        </p:scale>
        <p:origin x="90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7703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06960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68879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71308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92491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3737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0335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55745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00690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90292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74357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64594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75241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51569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27638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10273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11/15/2021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6370162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www.youtube.com/watch?v=KX3zBMjTZK4&amp;t=19s" TargetMode="Externa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7437" y="0"/>
            <a:ext cx="8791575" cy="1698171"/>
          </a:xfrm>
        </p:spPr>
        <p:txBody>
          <a:bodyPr>
            <a:normAutofit/>
          </a:bodyPr>
          <a:lstStyle/>
          <a:p>
            <a:pPr algn="l"/>
            <a:r>
              <a:rPr lang="en-AU" sz="4000" dirty="0" smtClean="0">
                <a:solidFill>
                  <a:schemeClr val="tx1"/>
                </a:solidFill>
                <a:latin typeface="Bahnschrift SemiBold Condensed" panose="020B0502040204020203" pitchFamily="34" charset="0"/>
              </a:rPr>
              <a:t>Year 5/6 CAMP</a:t>
            </a:r>
            <a:br>
              <a:rPr lang="en-AU" sz="4000" dirty="0" smtClean="0">
                <a:solidFill>
                  <a:schemeClr val="tx1"/>
                </a:solidFill>
                <a:latin typeface="Bahnschrift SemiBold Condensed" panose="020B0502040204020203" pitchFamily="34" charset="0"/>
              </a:rPr>
            </a:br>
            <a:r>
              <a:rPr lang="en-AU" sz="4800" dirty="0" smtClean="0">
                <a:solidFill>
                  <a:schemeClr val="tx1"/>
                </a:solidFill>
                <a:latin typeface="Bahnschrift SemiBold Condensed" panose="020B0502040204020203" pitchFamily="34" charset="0"/>
              </a:rPr>
              <a:t>SOVEREIGN HILL, Ballarat 2021</a:t>
            </a:r>
            <a:endParaRPr lang="en-AU" sz="4000" dirty="0">
              <a:solidFill>
                <a:schemeClr val="tx1"/>
              </a:solidFill>
              <a:latin typeface="Bahnschrift SemiBold Condensed" panose="020B0502040204020203" pitchFamily="34" charset="0"/>
            </a:endParaRPr>
          </a:p>
        </p:txBody>
      </p:sp>
      <p:pic>
        <p:nvPicPr>
          <p:cNvPr id="1026" name="Picture 2" descr="Image result for sovereign hi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531" y="1698171"/>
            <a:ext cx="9255455" cy="4688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946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583265"/>
          </a:xfrm>
        </p:spPr>
        <p:txBody>
          <a:bodyPr>
            <a:normAutofit fontScale="90000"/>
          </a:bodyPr>
          <a:lstStyle/>
          <a:p>
            <a:r>
              <a:rPr lang="en-AU" dirty="0" smtClean="0">
                <a:solidFill>
                  <a:schemeClr val="tx1"/>
                </a:solidFill>
                <a:latin typeface="Bahnschrift SemiBold" panose="020B0502040204020203" pitchFamily="34" charset="0"/>
              </a:rPr>
              <a:t>SOVEREIGN HILL MAP</a:t>
            </a:r>
            <a:endParaRPr lang="en-AU" dirty="0">
              <a:solidFill>
                <a:schemeClr val="tx1"/>
              </a:solidFill>
              <a:latin typeface="Bahnschrift SemiBold" panose="020B0502040204020203" pitchFamily="34" charset="0"/>
            </a:endParaRPr>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293" y="1397725"/>
            <a:ext cx="9295810" cy="5200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7633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828" y="609600"/>
            <a:ext cx="4237545" cy="783771"/>
          </a:xfrm>
        </p:spPr>
        <p:txBody>
          <a:bodyPr/>
          <a:lstStyle/>
          <a:p>
            <a:pPr algn="r"/>
            <a:r>
              <a:rPr lang="en-AU" dirty="0" smtClean="0"/>
              <a:t>Camp </a:t>
            </a:r>
            <a:r>
              <a:rPr lang="en-AU" dirty="0"/>
              <a:t>A</a:t>
            </a:r>
            <a:r>
              <a:rPr lang="en-AU" dirty="0" smtClean="0"/>
              <a:t>dekate Map</a:t>
            </a:r>
            <a:endParaRPr lang="en-AU"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969099912"/>
              </p:ext>
            </p:extLst>
          </p:nvPr>
        </p:nvGraphicFramePr>
        <p:xfrm>
          <a:off x="711200" y="381755"/>
          <a:ext cx="5370286" cy="6149674"/>
        </p:xfrm>
        <a:graphic>
          <a:graphicData uri="http://schemas.openxmlformats.org/presentationml/2006/ole">
            <mc:AlternateContent xmlns:mc="http://schemas.openxmlformats.org/markup-compatibility/2006">
              <mc:Choice xmlns:v="urn:schemas-microsoft-com:vml" Requires="v">
                <p:oleObj spid="_x0000_s1028" name="Acrobat Document" r:id="rId3" imgW="5667219" imgH="8019658" progId="AcroExch.Document.DC">
                  <p:embed/>
                </p:oleObj>
              </mc:Choice>
              <mc:Fallback>
                <p:oleObj name="Acrobat Document" r:id="rId3" imgW="5667219" imgH="8019658" progId="AcroExch.Document.DC">
                  <p:embed/>
                  <p:pic>
                    <p:nvPicPr>
                      <p:cNvPr id="0" name=""/>
                      <p:cNvPicPr/>
                      <p:nvPr/>
                    </p:nvPicPr>
                    <p:blipFill>
                      <a:blip r:embed="rId4"/>
                      <a:stretch>
                        <a:fillRect/>
                      </a:stretch>
                    </p:blipFill>
                    <p:spPr>
                      <a:xfrm>
                        <a:off x="711200" y="381755"/>
                        <a:ext cx="5370286" cy="6149674"/>
                      </a:xfrm>
                      <a:prstGeom prst="rect">
                        <a:avLst/>
                      </a:prstGeom>
                    </p:spPr>
                  </p:pic>
                </p:oleObj>
              </mc:Fallback>
            </mc:AlternateContent>
          </a:graphicData>
        </a:graphic>
      </p:graphicFrame>
      <p:sp>
        <p:nvSpPr>
          <p:cNvPr id="5" name="TextBox 4"/>
          <p:cNvSpPr txBox="1"/>
          <p:nvPr/>
        </p:nvSpPr>
        <p:spPr>
          <a:xfrm>
            <a:off x="6574972" y="1748432"/>
            <a:ext cx="3454400" cy="4801314"/>
          </a:xfrm>
          <a:prstGeom prst="rect">
            <a:avLst/>
          </a:prstGeom>
          <a:noFill/>
        </p:spPr>
        <p:txBody>
          <a:bodyPr wrap="square" rtlCol="0">
            <a:spAutoFit/>
          </a:bodyPr>
          <a:lstStyle/>
          <a:p>
            <a:r>
              <a:rPr lang="en-AU" dirty="0" smtClean="0"/>
              <a:t>Upwey South Primary School is the only school attending camp during this week. There for we are able to complete all activities within our school ‘bubble’. </a:t>
            </a:r>
          </a:p>
          <a:p>
            <a:endParaRPr lang="en-AU" dirty="0"/>
          </a:p>
          <a:p>
            <a:r>
              <a:rPr lang="en-AU" dirty="0" smtClean="0"/>
              <a:t>We are utilising the Alan Black Lodge and Mary Green Lodge for our accommodation.</a:t>
            </a:r>
          </a:p>
          <a:p>
            <a:endParaRPr lang="en-AU" dirty="0"/>
          </a:p>
          <a:p>
            <a:r>
              <a:rPr lang="en-AU" dirty="0" smtClean="0"/>
              <a:t>If the weather is kind to us, meals will be served outdoors. </a:t>
            </a:r>
          </a:p>
          <a:p>
            <a:endParaRPr lang="en-AU" dirty="0"/>
          </a:p>
          <a:p>
            <a:r>
              <a:rPr lang="en-AU" dirty="0" smtClean="0"/>
              <a:t>This map does not show  where the onsite activities are completed.</a:t>
            </a:r>
            <a:endParaRPr lang="en-AU" dirty="0"/>
          </a:p>
        </p:txBody>
      </p:sp>
    </p:spTree>
    <p:extLst>
      <p:ext uri="{BB962C8B-B14F-4D97-AF65-F5344CB8AC3E}">
        <p14:creationId xmlns:p14="http://schemas.microsoft.com/office/powerpoint/2010/main" val="6167508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44137"/>
            <a:ext cx="8596668" cy="775063"/>
          </a:xfrm>
        </p:spPr>
        <p:txBody>
          <a:bodyPr>
            <a:normAutofit/>
          </a:bodyPr>
          <a:lstStyle/>
          <a:p>
            <a:r>
              <a:rPr lang="en-AU" dirty="0" smtClean="0">
                <a:solidFill>
                  <a:schemeClr val="tx1"/>
                </a:solidFill>
                <a:latin typeface="Bahnschrift SemiBold" panose="020B0502040204020203" pitchFamily="34" charset="0"/>
              </a:rPr>
              <a:t>CAMP ITINERARY</a:t>
            </a:r>
            <a:endParaRPr lang="en-AU" dirty="0">
              <a:solidFill>
                <a:schemeClr val="tx1"/>
              </a:solidFill>
              <a:latin typeface="Bahnschrift SemiBold" panose="020B0502040204020203" pitchFamily="34" charset="0"/>
            </a:endParaRPr>
          </a:p>
        </p:txBody>
      </p:sp>
      <p:sp>
        <p:nvSpPr>
          <p:cNvPr id="3" name="Content Placeholder 2"/>
          <p:cNvSpPr>
            <a:spLocks noGrp="1"/>
          </p:cNvSpPr>
          <p:nvPr>
            <p:ph idx="1"/>
          </p:nvPr>
        </p:nvSpPr>
        <p:spPr>
          <a:xfrm>
            <a:off x="677334" y="1219200"/>
            <a:ext cx="9482666" cy="5341257"/>
          </a:xfrm>
        </p:spPr>
        <p:txBody>
          <a:bodyPr>
            <a:normAutofit fontScale="77500" lnSpcReduction="20000"/>
          </a:bodyPr>
          <a:lstStyle/>
          <a:p>
            <a:r>
              <a:rPr lang="en-AU" b="1" dirty="0" smtClean="0"/>
              <a:t>Monday 29</a:t>
            </a:r>
            <a:r>
              <a:rPr lang="en-AU" b="1" baseline="30000" dirty="0" smtClean="0"/>
              <a:t>th</a:t>
            </a:r>
            <a:r>
              <a:rPr lang="en-AU" b="1" dirty="0" smtClean="0"/>
              <a:t> November</a:t>
            </a:r>
            <a:r>
              <a:rPr lang="en-AU" dirty="0" smtClean="0"/>
              <a:t>:</a:t>
            </a:r>
            <a:endParaRPr lang="en-AU" dirty="0" smtClean="0"/>
          </a:p>
          <a:p>
            <a:r>
              <a:rPr lang="en-AU" dirty="0" smtClean="0"/>
              <a:t>Depart school (9.30am), arrive at Adekate Lodge camp. Students eat lunch (brought from home) </a:t>
            </a:r>
          </a:p>
          <a:p>
            <a:r>
              <a:rPr lang="en-AU" dirty="0" smtClean="0"/>
              <a:t>Afternoon activities on site.</a:t>
            </a:r>
          </a:p>
          <a:p>
            <a:r>
              <a:rPr lang="en-AU" dirty="0" smtClean="0"/>
              <a:t>Dinner at camp. </a:t>
            </a:r>
            <a:endParaRPr lang="en-AU" dirty="0" smtClean="0"/>
          </a:p>
          <a:p>
            <a:r>
              <a:rPr lang="en-AU" dirty="0" smtClean="0"/>
              <a:t>Evening activities onsite.</a:t>
            </a:r>
            <a:endParaRPr lang="en-AU" dirty="0" smtClean="0"/>
          </a:p>
          <a:p>
            <a:endParaRPr lang="en-AU" b="1" dirty="0" smtClean="0"/>
          </a:p>
          <a:p>
            <a:r>
              <a:rPr lang="en-AU" b="1" dirty="0" smtClean="0"/>
              <a:t>Tuesday 30</a:t>
            </a:r>
            <a:r>
              <a:rPr lang="en-AU" b="1" baseline="30000" dirty="0" smtClean="0"/>
              <a:t>th</a:t>
            </a:r>
            <a:r>
              <a:rPr lang="en-AU" b="1" dirty="0" smtClean="0"/>
              <a:t> November</a:t>
            </a:r>
            <a:r>
              <a:rPr lang="en-AU" dirty="0" smtClean="0"/>
              <a:t>:</a:t>
            </a:r>
            <a:endParaRPr lang="en-AU" dirty="0" smtClean="0"/>
          </a:p>
          <a:p>
            <a:r>
              <a:rPr lang="en-AU" dirty="0" smtClean="0"/>
              <a:t>Sovereign Hill </a:t>
            </a:r>
            <a:r>
              <a:rPr lang="en-AU" dirty="0" smtClean="0"/>
              <a:t>Day excursion (10.00am – 5.00pm)</a:t>
            </a:r>
            <a:r>
              <a:rPr lang="en-AU" dirty="0" smtClean="0"/>
              <a:t> </a:t>
            </a:r>
            <a:endParaRPr lang="en-AU" dirty="0" smtClean="0"/>
          </a:p>
          <a:p>
            <a:r>
              <a:rPr lang="en-AU" dirty="0" smtClean="0"/>
              <a:t>Students will participate in an underground mine tour, gold pouring demonstration,  and </a:t>
            </a:r>
            <a:r>
              <a:rPr lang="en-AU" dirty="0" smtClean="0"/>
              <a:t>an educational session. Topic is GOLD FEVER – links to living on the gold fields and the troopers</a:t>
            </a:r>
            <a:endParaRPr lang="en-AU" dirty="0" smtClean="0"/>
          </a:p>
          <a:p>
            <a:r>
              <a:rPr lang="en-AU" dirty="0" smtClean="0"/>
              <a:t>Dinner at </a:t>
            </a:r>
            <a:r>
              <a:rPr lang="en-AU" dirty="0" smtClean="0"/>
              <a:t>camp.</a:t>
            </a:r>
          </a:p>
          <a:p>
            <a:r>
              <a:rPr lang="en-AU" dirty="0" smtClean="0"/>
              <a:t>Evening </a:t>
            </a:r>
            <a:r>
              <a:rPr lang="en-AU" dirty="0" smtClean="0"/>
              <a:t>activities</a:t>
            </a:r>
            <a:r>
              <a:rPr lang="en-AU" dirty="0"/>
              <a:t> </a:t>
            </a:r>
            <a:r>
              <a:rPr lang="en-AU" dirty="0" smtClean="0"/>
              <a:t>onsite</a:t>
            </a:r>
            <a:endParaRPr lang="en-AU" dirty="0" smtClean="0"/>
          </a:p>
          <a:p>
            <a:endParaRPr lang="en-AU" b="1" dirty="0" smtClean="0"/>
          </a:p>
          <a:p>
            <a:r>
              <a:rPr lang="en-AU" b="1" dirty="0" smtClean="0"/>
              <a:t>Wednesday 1</a:t>
            </a:r>
            <a:r>
              <a:rPr lang="en-AU" b="1" baseline="30000" dirty="0" smtClean="0"/>
              <a:t>st</a:t>
            </a:r>
            <a:r>
              <a:rPr lang="en-AU" b="1" dirty="0" smtClean="0"/>
              <a:t> December</a:t>
            </a:r>
            <a:r>
              <a:rPr lang="en-AU" dirty="0" smtClean="0"/>
              <a:t>:</a:t>
            </a:r>
            <a:endParaRPr lang="en-AU" dirty="0" smtClean="0"/>
          </a:p>
          <a:p>
            <a:r>
              <a:rPr lang="en-AU" dirty="0" smtClean="0"/>
              <a:t>Pack up Camp in the </a:t>
            </a:r>
            <a:r>
              <a:rPr lang="en-AU" dirty="0" smtClean="0"/>
              <a:t>morning</a:t>
            </a:r>
          </a:p>
          <a:p>
            <a:r>
              <a:rPr lang="en-AU" dirty="0" smtClean="0"/>
              <a:t>Complete the Amazing Race – onsite camp activity</a:t>
            </a:r>
          </a:p>
          <a:p>
            <a:r>
              <a:rPr lang="en-AU" dirty="0" smtClean="0"/>
              <a:t>Depart Camp 1.00pm</a:t>
            </a:r>
            <a:endParaRPr lang="en-AU" dirty="0" smtClean="0"/>
          </a:p>
          <a:p>
            <a:r>
              <a:rPr lang="en-AU" dirty="0" smtClean="0"/>
              <a:t>Arrive </a:t>
            </a:r>
            <a:r>
              <a:rPr lang="en-AU" dirty="0" smtClean="0"/>
              <a:t>at school around </a:t>
            </a:r>
            <a:r>
              <a:rPr lang="en-AU" dirty="0" smtClean="0"/>
              <a:t>3.00pm</a:t>
            </a:r>
            <a:r>
              <a:rPr lang="en-AU" dirty="0" smtClean="0"/>
              <a:t> </a:t>
            </a:r>
            <a:r>
              <a:rPr lang="en-AU" dirty="0" smtClean="0"/>
              <a:t>(</a:t>
            </a:r>
            <a:r>
              <a:rPr lang="en-AU" b="1" i="1" dirty="0" smtClean="0"/>
              <a:t>arrival time TBC via Compass</a:t>
            </a:r>
            <a:r>
              <a:rPr lang="en-AU" dirty="0" smtClean="0"/>
              <a:t>)</a:t>
            </a:r>
          </a:p>
          <a:p>
            <a:endParaRPr lang="en-AU" dirty="0" smtClean="0"/>
          </a:p>
          <a:p>
            <a:endParaRPr lang="en-AU" dirty="0"/>
          </a:p>
        </p:txBody>
      </p:sp>
    </p:spTree>
    <p:extLst>
      <p:ext uri="{BB962C8B-B14F-4D97-AF65-F5344CB8AC3E}">
        <p14:creationId xmlns:p14="http://schemas.microsoft.com/office/powerpoint/2010/main" val="580726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609391"/>
          </a:xfrm>
        </p:spPr>
        <p:txBody>
          <a:bodyPr>
            <a:normAutofit fontScale="90000"/>
          </a:bodyPr>
          <a:lstStyle/>
          <a:p>
            <a:r>
              <a:rPr lang="en-AU" dirty="0" smtClean="0">
                <a:solidFill>
                  <a:schemeClr val="tx1"/>
                </a:solidFill>
                <a:latin typeface="Bahnschrift SemiBold" panose="020B0502040204020203" pitchFamily="34" charset="0"/>
              </a:rPr>
              <a:t>Clothing List</a:t>
            </a:r>
            <a:endParaRPr lang="en-AU" dirty="0">
              <a:solidFill>
                <a:schemeClr val="tx1"/>
              </a:solidFill>
              <a:latin typeface="Bahnschrift SemiBold" panose="020B0502040204020203" pitchFamily="34" charset="0"/>
            </a:endParaRPr>
          </a:p>
        </p:txBody>
      </p:sp>
      <p:sp>
        <p:nvSpPr>
          <p:cNvPr id="4" name="Rectangle 3"/>
          <p:cNvSpPr/>
          <p:nvPr/>
        </p:nvSpPr>
        <p:spPr>
          <a:xfrm>
            <a:off x="1141413" y="1227909"/>
            <a:ext cx="11155680" cy="800219"/>
          </a:xfrm>
          <a:prstGeom prst="rect">
            <a:avLst/>
          </a:prstGeom>
        </p:spPr>
        <p:txBody>
          <a:bodyPr wrap="square">
            <a:spAutoFit/>
          </a:bodyPr>
          <a:lstStyle/>
          <a:p>
            <a:pPr>
              <a:spcAft>
                <a:spcPts val="0"/>
              </a:spcAft>
            </a:pPr>
            <a:r>
              <a:rPr lang="en-US" sz="1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	1 Sleeping Bag	</a:t>
            </a:r>
            <a:endParaRPr lang="en-AU" sz="1400" dirty="0">
              <a:solidFill>
                <a:schemeClr val="bg1"/>
              </a:solidFill>
              <a:latin typeface="Times New Roman" panose="02020603050405020304" pitchFamily="18" charset="0"/>
              <a:ea typeface="Times New Roman" panose="02020603050405020304" pitchFamily="18" charset="0"/>
            </a:endParaRPr>
          </a:p>
          <a:p>
            <a:pPr>
              <a:spcAft>
                <a:spcPts val="0"/>
              </a:spcAft>
            </a:pPr>
            <a:endParaRPr lang="en-US" sz="1400" b="1" i="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b="1" dirty="0">
                <a:latin typeface="Calibri" panose="020F0502020204030204" pitchFamily="34" charset="0"/>
                <a:ea typeface="Times New Roman" panose="02020603050405020304" pitchFamily="18" charset="0"/>
                <a:cs typeface="Times New Roman" panose="02020603050405020304" pitchFamily="18" charset="0"/>
              </a:rPr>
              <a:t>	</a:t>
            </a:r>
            <a:endParaRPr lang="en-AU" sz="1400" dirty="0">
              <a:effectLst/>
              <a:latin typeface="Times New Roman" panose="02020603050405020304" pitchFamily="18" charset="0"/>
              <a:ea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6719252" y="3434987"/>
            <a:ext cx="2555375" cy="2456362"/>
          </a:xfrm>
          <a:prstGeom prst="rect">
            <a:avLst/>
          </a:prstGeom>
        </p:spPr>
      </p:pic>
      <p:pic>
        <p:nvPicPr>
          <p:cNvPr id="3" name="Picture 2"/>
          <p:cNvPicPr>
            <a:picLocks noChangeAspect="1"/>
          </p:cNvPicPr>
          <p:nvPr/>
        </p:nvPicPr>
        <p:blipFill>
          <a:blip r:embed="rId3"/>
          <a:stretch>
            <a:fillRect/>
          </a:stretch>
        </p:blipFill>
        <p:spPr>
          <a:xfrm>
            <a:off x="986744" y="1227910"/>
            <a:ext cx="5167313" cy="5245462"/>
          </a:xfrm>
          <a:prstGeom prst="rect">
            <a:avLst/>
          </a:prstGeom>
        </p:spPr>
      </p:pic>
    </p:spTree>
    <p:extLst>
      <p:ext uri="{BB962C8B-B14F-4D97-AF65-F5344CB8AC3E}">
        <p14:creationId xmlns:p14="http://schemas.microsoft.com/office/powerpoint/2010/main" val="348629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640115"/>
          </a:xfrm>
        </p:spPr>
        <p:txBody>
          <a:bodyPr>
            <a:normAutofit fontScale="90000"/>
          </a:bodyPr>
          <a:lstStyle/>
          <a:p>
            <a:r>
              <a:rPr lang="en-AU" dirty="0" smtClean="0">
                <a:solidFill>
                  <a:schemeClr val="tx1"/>
                </a:solidFill>
                <a:latin typeface="Bahnschrift SemiBold" panose="020B0502040204020203" pitchFamily="34" charset="0"/>
              </a:rPr>
              <a:t>Accommodation – </a:t>
            </a:r>
            <a:r>
              <a:rPr lang="en-AU" dirty="0">
                <a:solidFill>
                  <a:schemeClr val="tx1"/>
                </a:solidFill>
                <a:latin typeface="Bahnschrift SemiBold" panose="020B0502040204020203" pitchFamily="34" charset="0"/>
              </a:rPr>
              <a:t>Adekate </a:t>
            </a:r>
            <a:r>
              <a:rPr lang="en-AU" dirty="0" smtClean="0">
                <a:solidFill>
                  <a:schemeClr val="tx1"/>
                </a:solidFill>
                <a:latin typeface="Bahnschrift SemiBold" panose="020B0502040204020203" pitchFamily="34" charset="0"/>
              </a:rPr>
              <a:t>Lodge</a:t>
            </a:r>
            <a:r>
              <a:rPr lang="en-AU" sz="2200" dirty="0" smtClean="0">
                <a:solidFill>
                  <a:schemeClr val="tx1"/>
                </a:solidFill>
                <a:latin typeface="Bahnschrift SemiBold" panose="020B0502040204020203" pitchFamily="34" charset="0"/>
              </a:rPr>
              <a:t/>
            </a:r>
            <a:br>
              <a:rPr lang="en-AU" sz="2200" dirty="0" smtClean="0">
                <a:solidFill>
                  <a:schemeClr val="tx1"/>
                </a:solidFill>
                <a:latin typeface="Bahnschrift SemiBold" panose="020B0502040204020203" pitchFamily="34" charset="0"/>
              </a:rPr>
            </a:br>
            <a:r>
              <a:rPr lang="en-AU" sz="2200" dirty="0">
                <a:solidFill>
                  <a:schemeClr val="tx1"/>
                </a:solidFill>
                <a:latin typeface="Bahnschrift SemiBold" panose="020B0502040204020203" pitchFamily="34" charset="0"/>
              </a:rPr>
              <a:t/>
            </a:r>
            <a:br>
              <a:rPr lang="en-AU" sz="2200" dirty="0">
                <a:solidFill>
                  <a:schemeClr val="tx1"/>
                </a:solidFill>
                <a:latin typeface="Bahnschrift SemiBold" panose="020B0502040204020203" pitchFamily="34" charset="0"/>
              </a:rPr>
            </a:br>
            <a:r>
              <a:rPr lang="en-AU" sz="2200" dirty="0" err="1" smtClean="0">
                <a:solidFill>
                  <a:schemeClr val="tx1"/>
                </a:solidFill>
                <a:latin typeface="Bahnschrift SemiBold" panose="020B0502040204020203" pitchFamily="34" charset="0"/>
              </a:rPr>
              <a:t>Youtube</a:t>
            </a:r>
            <a:r>
              <a:rPr lang="en-AU" sz="2200" dirty="0" smtClean="0">
                <a:solidFill>
                  <a:schemeClr val="tx1"/>
                </a:solidFill>
                <a:latin typeface="Bahnschrift SemiBold" panose="020B0502040204020203" pitchFamily="34" charset="0"/>
              </a:rPr>
              <a:t> : UCC Adekate </a:t>
            </a:r>
            <a:r>
              <a:rPr lang="en-AU" sz="2200" dirty="0">
                <a:solidFill>
                  <a:schemeClr val="tx1"/>
                </a:solidFill>
                <a:latin typeface="Bahnschrift SemiBold" panose="020B0502040204020203" pitchFamily="34" charset="0"/>
              </a:rPr>
              <a:t>Site visit: </a:t>
            </a:r>
            <a:r>
              <a:rPr lang="en-AU" sz="2200" dirty="0">
                <a:solidFill>
                  <a:schemeClr val="tx1"/>
                </a:solidFill>
                <a:latin typeface="Bahnschrift SemiBold" panose="020B0502040204020203" pitchFamily="34" charset="0"/>
                <a:hlinkClick r:id="rId2"/>
              </a:rPr>
              <a:t>https://</a:t>
            </a:r>
            <a:r>
              <a:rPr lang="en-AU" sz="2200" dirty="0" smtClean="0">
                <a:solidFill>
                  <a:schemeClr val="tx1"/>
                </a:solidFill>
                <a:latin typeface="Bahnschrift SemiBold" panose="020B0502040204020203" pitchFamily="34" charset="0"/>
                <a:hlinkClick r:id="rId2"/>
              </a:rPr>
              <a:t>www.youtube.com/watch?v=KX3zBMjTZK4&amp;t=19s</a:t>
            </a:r>
            <a:r>
              <a:rPr lang="en-AU" sz="2200" dirty="0" smtClean="0">
                <a:solidFill>
                  <a:schemeClr val="tx1"/>
                </a:solidFill>
                <a:latin typeface="Bahnschrift SemiBold" panose="020B0502040204020203" pitchFamily="34" charset="0"/>
              </a:rPr>
              <a:t/>
            </a:r>
            <a:br>
              <a:rPr lang="en-AU" sz="2200" dirty="0" smtClean="0">
                <a:solidFill>
                  <a:schemeClr val="tx1"/>
                </a:solidFill>
                <a:latin typeface="Bahnschrift SemiBold" panose="020B0502040204020203" pitchFamily="34" charset="0"/>
              </a:rPr>
            </a:br>
            <a:r>
              <a:rPr lang="en-AU" sz="2200" dirty="0" smtClean="0">
                <a:solidFill>
                  <a:schemeClr val="tx1"/>
                </a:solidFill>
                <a:latin typeface="Bahnschrift SemiBold" panose="020B0502040204020203" pitchFamily="34" charset="0"/>
              </a:rPr>
              <a:t/>
            </a:r>
            <a:br>
              <a:rPr lang="en-AU" sz="2200" dirty="0" smtClean="0">
                <a:solidFill>
                  <a:schemeClr val="tx1"/>
                </a:solidFill>
                <a:latin typeface="Bahnschrift SemiBold" panose="020B0502040204020203" pitchFamily="34" charset="0"/>
              </a:rPr>
            </a:br>
            <a:r>
              <a:rPr lang="en-AU" sz="2200" dirty="0" smtClean="0">
                <a:solidFill>
                  <a:schemeClr val="tx1"/>
                </a:solidFill>
                <a:latin typeface="Bahnschrift SemiBold" panose="020B0502040204020203" pitchFamily="34" charset="0"/>
              </a:rPr>
              <a:t/>
            </a:r>
            <a:br>
              <a:rPr lang="en-AU" sz="2200" dirty="0" smtClean="0">
                <a:solidFill>
                  <a:schemeClr val="tx1"/>
                </a:solidFill>
                <a:latin typeface="Bahnschrift SemiBold" panose="020B0502040204020203" pitchFamily="34" charset="0"/>
              </a:rPr>
            </a:br>
            <a:endParaRPr lang="en-AU" sz="1600" dirty="0">
              <a:solidFill>
                <a:schemeClr val="tx1"/>
              </a:solidFill>
              <a:latin typeface="Bahnschrift SemiBold" panose="020B0502040204020203"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51" y="2249714"/>
            <a:ext cx="3417986" cy="191407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6969" y="2249714"/>
            <a:ext cx="4428445" cy="295060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7682" y="4339771"/>
            <a:ext cx="4054323" cy="2280557"/>
          </a:xfrm>
          <a:prstGeom prst="rect">
            <a:avLst/>
          </a:prstGeom>
        </p:spPr>
      </p:pic>
    </p:spTree>
    <p:extLst>
      <p:ext uri="{BB962C8B-B14F-4D97-AF65-F5344CB8AC3E}">
        <p14:creationId xmlns:p14="http://schemas.microsoft.com/office/powerpoint/2010/main" val="42665821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32229"/>
            <a:ext cx="8596668" cy="754742"/>
          </a:xfrm>
        </p:spPr>
        <p:txBody>
          <a:bodyPr/>
          <a:lstStyle/>
          <a:p>
            <a:r>
              <a:rPr lang="en-AU" dirty="0" smtClean="0"/>
              <a:t>Questions Linked to Camp</a:t>
            </a:r>
            <a:endParaRPr lang="en-AU" dirty="0"/>
          </a:p>
        </p:txBody>
      </p:sp>
      <p:sp>
        <p:nvSpPr>
          <p:cNvPr id="3" name="Content Placeholder 2"/>
          <p:cNvSpPr>
            <a:spLocks noGrp="1"/>
          </p:cNvSpPr>
          <p:nvPr>
            <p:ph idx="1"/>
          </p:nvPr>
        </p:nvSpPr>
        <p:spPr>
          <a:xfrm>
            <a:off x="677334" y="1117600"/>
            <a:ext cx="9105295" cy="5370285"/>
          </a:xfrm>
        </p:spPr>
        <p:txBody>
          <a:bodyPr>
            <a:noAutofit/>
          </a:bodyPr>
          <a:lstStyle/>
          <a:p>
            <a:pPr marL="0" indent="0">
              <a:buNone/>
            </a:pPr>
            <a:r>
              <a:rPr lang="en-AU" sz="1200" b="1" dirty="0" smtClean="0"/>
              <a:t>Are </a:t>
            </a:r>
            <a:r>
              <a:rPr lang="en-AU" sz="1200" b="1" dirty="0"/>
              <a:t>there additional medical/dietary/family details that the school will need to collect beyond those which are already in Compass?</a:t>
            </a:r>
            <a:r>
              <a:rPr lang="en-AU" sz="1200" dirty="0"/>
              <a:t/>
            </a:r>
            <a:br>
              <a:rPr lang="en-AU" sz="1200" dirty="0"/>
            </a:br>
            <a:r>
              <a:rPr lang="en-AU" sz="1200" dirty="0"/>
              <a:t>Yes, </a:t>
            </a:r>
            <a:r>
              <a:rPr lang="en-AU" sz="1200" dirty="0" smtClean="0"/>
              <a:t>Medical forms went home on Tuesday. Many of our students have already brought them back, if you haven’t can this be done tonight.</a:t>
            </a:r>
            <a:r>
              <a:rPr lang="en-AU" sz="1200" dirty="0"/>
              <a:t/>
            </a:r>
            <a:br>
              <a:rPr lang="en-AU" sz="1200" dirty="0"/>
            </a:br>
            <a:r>
              <a:rPr lang="en-AU" sz="1200" dirty="0"/>
              <a:t> </a:t>
            </a:r>
            <a:r>
              <a:rPr lang="en-AU" sz="1200" dirty="0"/>
              <a:t/>
            </a:r>
            <a:br>
              <a:rPr lang="en-AU" sz="1200" dirty="0"/>
            </a:br>
            <a:r>
              <a:rPr lang="en-AU" sz="1200" b="1" dirty="0"/>
              <a:t>Will the Parent/Carer Information Session be recorded?</a:t>
            </a:r>
            <a:r>
              <a:rPr lang="en-AU" sz="1200" dirty="0"/>
              <a:t/>
            </a:r>
            <a:br>
              <a:rPr lang="en-AU" sz="1200" dirty="0"/>
            </a:br>
            <a:r>
              <a:rPr lang="en-AU" sz="1200" dirty="0"/>
              <a:t>No, we will not be recording the session as we do not wish to capture images of family members. We will however be sharing and distributing all resources, Q &amp;A’s, </a:t>
            </a:r>
            <a:r>
              <a:rPr lang="en-AU" sz="1200" dirty="0" smtClean="0"/>
              <a:t>etc. </a:t>
            </a:r>
            <a:r>
              <a:rPr lang="en-AU" sz="1200" dirty="0"/>
              <a:t>which are referred to during the session</a:t>
            </a:r>
            <a:r>
              <a:rPr lang="en-AU" sz="1200" dirty="0" smtClean="0"/>
              <a:t>. These notes plus any extra </a:t>
            </a:r>
            <a:r>
              <a:rPr lang="en-AU" sz="1200" dirty="0" err="1" smtClean="0"/>
              <a:t>questiosn</a:t>
            </a:r>
            <a:r>
              <a:rPr lang="en-AU" sz="1200" dirty="0" smtClean="0"/>
              <a:t> will be sent out on Friday via Compass</a:t>
            </a:r>
            <a:r>
              <a:rPr lang="en-AU" sz="1200" dirty="0"/>
              <a:t/>
            </a:r>
            <a:br>
              <a:rPr lang="en-AU" sz="1200" dirty="0"/>
            </a:br>
            <a:r>
              <a:rPr lang="en-AU" sz="1200" dirty="0"/>
              <a:t> </a:t>
            </a:r>
            <a:r>
              <a:rPr lang="en-AU" sz="1200" dirty="0"/>
              <a:t/>
            </a:r>
            <a:br>
              <a:rPr lang="en-AU" sz="1200" dirty="0"/>
            </a:br>
            <a:r>
              <a:rPr lang="en-AU" sz="1200" b="1" dirty="0"/>
              <a:t>Will students get a temperature check on the morning of camp?</a:t>
            </a:r>
            <a:r>
              <a:rPr lang="en-AU" sz="1200" dirty="0"/>
              <a:t/>
            </a:r>
            <a:br>
              <a:rPr lang="en-AU" sz="1200" dirty="0"/>
            </a:br>
            <a:r>
              <a:rPr lang="en-AU" sz="1200" dirty="0"/>
              <a:t>No, it is not a requirement for students to be temperature checked before a school activity. A thermometer will be taken on camp to use if a student becomes unwell. In the case that a student is exhibiting signs of illness we will contact parents/carers to discuss personalised arrangements.</a:t>
            </a:r>
            <a:r>
              <a:rPr lang="en-AU" sz="1200" dirty="0"/>
              <a:t/>
            </a:r>
            <a:br>
              <a:rPr lang="en-AU" sz="1200" dirty="0"/>
            </a:br>
            <a:r>
              <a:rPr lang="en-AU" sz="1200" dirty="0"/>
              <a:t> </a:t>
            </a:r>
            <a:r>
              <a:rPr lang="en-AU" sz="1200" dirty="0"/>
              <a:t/>
            </a:r>
            <a:br>
              <a:rPr lang="en-AU" sz="1200" dirty="0"/>
            </a:br>
            <a:r>
              <a:rPr lang="en-AU" sz="1200" b="1" dirty="0"/>
              <a:t>Do students need to wear masks while on the bus?</a:t>
            </a:r>
            <a:r>
              <a:rPr lang="en-AU" sz="1200" dirty="0"/>
              <a:t/>
            </a:r>
            <a:br>
              <a:rPr lang="en-AU" sz="1200" dirty="0"/>
            </a:br>
            <a:r>
              <a:rPr lang="en-AU" sz="1200" dirty="0"/>
              <a:t>Yes, </a:t>
            </a:r>
            <a:r>
              <a:rPr lang="en-AU" sz="1200" b="1" u="sng" dirty="0"/>
              <a:t>ALL</a:t>
            </a:r>
            <a:r>
              <a:rPr lang="en-AU" sz="1200" dirty="0"/>
              <a:t> students must wear a mask while on the bus as we are in an enclosed space with limited fresh air ventilation. Once we arrive at Camp Adekate, we will continue to follow the regulations set by the Victorian Government.</a:t>
            </a:r>
            <a:r>
              <a:rPr lang="en-AU" sz="1200" dirty="0"/>
              <a:t/>
            </a:r>
            <a:br>
              <a:rPr lang="en-AU" sz="1200" dirty="0"/>
            </a:br>
            <a:r>
              <a:rPr lang="en-AU" sz="1200" dirty="0"/>
              <a:t> </a:t>
            </a:r>
            <a:r>
              <a:rPr lang="en-AU" sz="1200" dirty="0"/>
              <a:t/>
            </a:r>
            <a:br>
              <a:rPr lang="en-AU" sz="1200" dirty="0"/>
            </a:br>
            <a:r>
              <a:rPr lang="en-AU" sz="1200" b="1" dirty="0"/>
              <a:t>What will happen if my child gets COVID19 symptoms while on camp?</a:t>
            </a:r>
            <a:r>
              <a:rPr lang="en-AU" sz="1200" dirty="0"/>
              <a:t/>
            </a:r>
            <a:br>
              <a:rPr lang="en-AU" sz="1200" dirty="0"/>
            </a:br>
            <a:r>
              <a:rPr lang="en-AU" sz="1200" dirty="0"/>
              <a:t>Should a child be displaying COVID-19 symptoms, they will be monitored, temperature-checked and isolated in a supervised and safe location within the camp setting. These symptoms will be recorded (date and time). Parents/Carers will be contacted and will be required to collect their child from the campsite.</a:t>
            </a:r>
            <a:r>
              <a:rPr lang="en-AU" sz="1200" dirty="0"/>
              <a:t/>
            </a:r>
            <a:br>
              <a:rPr lang="en-AU" sz="1200" dirty="0"/>
            </a:br>
            <a:r>
              <a:rPr lang="en-AU" sz="1200" dirty="0"/>
              <a:t> </a:t>
            </a:r>
            <a:r>
              <a:rPr lang="en-AU" sz="1200" dirty="0"/>
              <a:t/>
            </a:r>
            <a:br>
              <a:rPr lang="en-AU" sz="1200" dirty="0"/>
            </a:br>
            <a:r>
              <a:rPr lang="en-AU" sz="1200" b="1" dirty="0"/>
              <a:t>Will I be able to receive a refund if I need to collect my child?</a:t>
            </a:r>
            <a:r>
              <a:rPr lang="en-AU" sz="1200" dirty="0"/>
              <a:t/>
            </a:r>
            <a:br>
              <a:rPr lang="en-AU" sz="1200" dirty="0"/>
            </a:br>
            <a:r>
              <a:rPr lang="en-AU" sz="1200" dirty="0"/>
              <a:t>If you are collecting your child from camp due to COVID-19 symptoms, you will be eligible to apply for a pro-rata refund. </a:t>
            </a:r>
            <a:r>
              <a:rPr lang="en-AU" sz="1200" i="1" u="sng" dirty="0"/>
              <a:t>This refund is only available linked to COVID-19.</a:t>
            </a:r>
            <a:endParaRPr lang="en-AU" sz="1200" dirty="0"/>
          </a:p>
        </p:txBody>
      </p:sp>
    </p:spTree>
    <p:extLst>
      <p:ext uri="{BB962C8B-B14F-4D97-AF65-F5344CB8AC3E}">
        <p14:creationId xmlns:p14="http://schemas.microsoft.com/office/powerpoint/2010/main" val="40272199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5063"/>
          </a:xfrm>
        </p:spPr>
        <p:txBody>
          <a:bodyPr>
            <a:normAutofit/>
          </a:bodyPr>
          <a:lstStyle/>
          <a:p>
            <a:r>
              <a:rPr lang="en-AU" dirty="0" smtClean="0">
                <a:solidFill>
                  <a:schemeClr val="tx1"/>
                </a:solidFill>
                <a:latin typeface="Bahnschrift SemiBold" panose="020B0502040204020203" pitchFamily="34" charset="0"/>
              </a:rPr>
              <a:t>LEARNING OUTCOMES OF CAMP</a:t>
            </a:r>
            <a:endParaRPr lang="en-AU" dirty="0">
              <a:solidFill>
                <a:schemeClr val="tx1"/>
              </a:solidFill>
              <a:latin typeface="Bahnschrift SemiBold" panose="020B0502040204020203" pitchFamily="34" charset="0"/>
            </a:endParaRPr>
          </a:p>
        </p:txBody>
      </p:sp>
      <p:sp>
        <p:nvSpPr>
          <p:cNvPr id="3" name="Content Placeholder 2"/>
          <p:cNvSpPr>
            <a:spLocks noGrp="1"/>
          </p:cNvSpPr>
          <p:nvPr>
            <p:ph idx="1"/>
          </p:nvPr>
        </p:nvSpPr>
        <p:spPr/>
        <p:txBody>
          <a:bodyPr/>
          <a:lstStyle/>
          <a:p>
            <a:pPr marL="571500" indent="-571500">
              <a:buFont typeface="Arial" panose="020B0604020202020204" pitchFamily="34" charset="0"/>
              <a:buChar char="•"/>
            </a:pPr>
            <a:r>
              <a:rPr lang="en-AU" i="1" dirty="0"/>
              <a:t>Knowledge of a significant part of Australian History – Gold R</a:t>
            </a:r>
            <a:r>
              <a:rPr lang="en-AU" i="1" dirty="0" smtClean="0"/>
              <a:t>ush </a:t>
            </a:r>
            <a:r>
              <a:rPr lang="en-AU" i="1" dirty="0"/>
              <a:t>and </a:t>
            </a:r>
            <a:r>
              <a:rPr lang="en-AU" i="1" dirty="0" smtClean="0"/>
              <a:t>Life </a:t>
            </a:r>
            <a:r>
              <a:rPr lang="en-AU" i="1" dirty="0"/>
              <a:t>in the 1850’s</a:t>
            </a:r>
          </a:p>
          <a:p>
            <a:pPr marL="571500" indent="-571500">
              <a:buFont typeface="Arial" panose="020B0604020202020204" pitchFamily="34" charset="0"/>
              <a:buChar char="•"/>
            </a:pPr>
            <a:r>
              <a:rPr lang="en-AU" i="1" dirty="0" smtClean="0"/>
              <a:t>Resilience</a:t>
            </a:r>
            <a:endParaRPr lang="en-AU" i="1" dirty="0"/>
          </a:p>
          <a:p>
            <a:pPr marL="571500" indent="-571500">
              <a:buFont typeface="Arial" panose="020B0604020202020204" pitchFamily="34" charset="0"/>
              <a:buChar char="•"/>
            </a:pPr>
            <a:r>
              <a:rPr lang="en-AU" i="1" dirty="0" smtClean="0"/>
              <a:t>Persistence</a:t>
            </a:r>
            <a:endParaRPr lang="en-AU" i="1" dirty="0"/>
          </a:p>
          <a:p>
            <a:pPr marL="571500" indent="-571500">
              <a:buFont typeface="Arial" panose="020B0604020202020204" pitchFamily="34" charset="0"/>
              <a:buChar char="•"/>
            </a:pPr>
            <a:r>
              <a:rPr lang="en-AU" i="1" dirty="0"/>
              <a:t>Teamwork</a:t>
            </a:r>
          </a:p>
          <a:p>
            <a:pPr marL="571500" indent="-571500">
              <a:buFont typeface="Arial" panose="020B0604020202020204" pitchFamily="34" charset="0"/>
              <a:buChar char="•"/>
            </a:pPr>
            <a:r>
              <a:rPr lang="en-AU" i="1" dirty="0"/>
              <a:t>Communication</a:t>
            </a:r>
          </a:p>
        </p:txBody>
      </p:sp>
    </p:spTree>
    <p:extLst>
      <p:ext uri="{BB962C8B-B14F-4D97-AF65-F5344CB8AC3E}">
        <p14:creationId xmlns:p14="http://schemas.microsoft.com/office/powerpoint/2010/main" val="2754146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4743"/>
          </a:xfrm>
        </p:spPr>
        <p:txBody>
          <a:bodyPr/>
          <a:lstStyle/>
          <a:p>
            <a:r>
              <a:rPr lang="en-AU" dirty="0" smtClean="0"/>
              <a:t>Additional Questions asked:</a:t>
            </a:r>
            <a:endParaRPr lang="en-AU" dirty="0"/>
          </a:p>
        </p:txBody>
      </p:sp>
      <p:sp>
        <p:nvSpPr>
          <p:cNvPr id="3" name="Content Placeholder 2"/>
          <p:cNvSpPr>
            <a:spLocks noGrp="1"/>
          </p:cNvSpPr>
          <p:nvPr>
            <p:ph idx="1"/>
          </p:nvPr>
        </p:nvSpPr>
        <p:spPr>
          <a:xfrm>
            <a:off x="677334" y="1509487"/>
            <a:ext cx="8596668" cy="4531876"/>
          </a:xfrm>
        </p:spPr>
        <p:txBody>
          <a:bodyPr/>
          <a:lstStyle/>
          <a:p>
            <a:endParaRPr lang="en-AU" dirty="0"/>
          </a:p>
        </p:txBody>
      </p:sp>
    </p:spTree>
    <p:extLst>
      <p:ext uri="{BB962C8B-B14F-4D97-AF65-F5344CB8AC3E}">
        <p14:creationId xmlns:p14="http://schemas.microsoft.com/office/powerpoint/2010/main" val="2533346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2775</TotalTime>
  <Words>261</Words>
  <Application>Microsoft Office PowerPoint</Application>
  <PresentationFormat>Widescreen</PresentationFormat>
  <Paragraphs>42</Paragraphs>
  <Slides>9</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8" baseType="lpstr">
      <vt:lpstr>Arial</vt:lpstr>
      <vt:lpstr>Bahnschrift SemiBold</vt:lpstr>
      <vt:lpstr>Bahnschrift SemiBold Condensed</vt:lpstr>
      <vt:lpstr>Calibri</vt:lpstr>
      <vt:lpstr>Times New Roman</vt:lpstr>
      <vt:lpstr>Trebuchet MS</vt:lpstr>
      <vt:lpstr>Wingdings 3</vt:lpstr>
      <vt:lpstr>Facet</vt:lpstr>
      <vt:lpstr>Adobe Acrobat Document</vt:lpstr>
      <vt:lpstr>Year 5/6 CAMP SOVEREIGN HILL, Ballarat 2021</vt:lpstr>
      <vt:lpstr>SOVEREIGN HILL MAP</vt:lpstr>
      <vt:lpstr>Camp Adekate Map</vt:lpstr>
      <vt:lpstr>CAMP ITINERARY</vt:lpstr>
      <vt:lpstr>Clothing List</vt:lpstr>
      <vt:lpstr>Accommodation – Adekate Lodge  Youtube : UCC Adekate Site visit: https://www.youtube.com/watch?v=KX3zBMjTZK4&amp;t=19s   </vt:lpstr>
      <vt:lpstr>Questions Linked to Camp</vt:lpstr>
      <vt:lpstr>LEARNING OUTCOMES OF CAMP</vt:lpstr>
      <vt:lpstr>Additional Questions asked:</vt:lpstr>
    </vt:vector>
  </TitlesOfParts>
  <Company>Department of Education and Training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GRADE 5/6 Camp Sovereign hill 2019</dc:title>
  <dc:creator>Gary MONOPOLI</dc:creator>
  <cp:lastModifiedBy>Llewela Humphries</cp:lastModifiedBy>
  <cp:revision>28</cp:revision>
  <cp:lastPrinted>2021-11-17T01:10:37Z</cp:lastPrinted>
  <dcterms:created xsi:type="dcterms:W3CDTF">2019-07-30T00:34:09Z</dcterms:created>
  <dcterms:modified xsi:type="dcterms:W3CDTF">2021-11-17T01:12:49Z</dcterms:modified>
</cp:coreProperties>
</file>