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ighteous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512">
          <p15:clr>
            <a:srgbClr val="747775"/>
          </p15:clr>
        </p15:guide>
        <p15:guide id="2" pos="25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12" orient="horz"/>
        <p:guide pos="252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Righteou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51575"/>
            <a:ext cx="9144000" cy="707592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87325" y="-138150"/>
            <a:ext cx="8585100" cy="160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Learning floats on a sea of talk</a:t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1300"/>
              <a:t>Douglas Barnes</a:t>
            </a: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51575"/>
            <a:ext cx="9144000" cy="70759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>
            <p:ph type="ctrTitle"/>
          </p:nvPr>
        </p:nvSpPr>
        <p:spPr>
          <a:xfrm>
            <a:off x="4216575" y="0"/>
            <a:ext cx="4537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/>
              <a:t>Oral Language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/>
              <a:t>Dialogic Classroom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/>
              <a:t>How You Can Support at Home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9324" y="727674"/>
            <a:ext cx="6541525" cy="368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61537" y="744574"/>
            <a:ext cx="5992325" cy="352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"/>
            <a:ext cx="3010900" cy="3235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47378" y="2330300"/>
            <a:ext cx="3479950" cy="28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16252" y="0"/>
            <a:ext cx="3131475" cy="414049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3189775" y="106325"/>
            <a:ext cx="2575200" cy="20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700" u="none" cap="none" strike="noStrike">
                <a:solidFill>
                  <a:srgbClr val="4C1130"/>
                </a:solidFill>
                <a:latin typeface="Righteous"/>
                <a:ea typeface="Righteous"/>
                <a:cs typeface="Righteous"/>
                <a:sym typeface="Righteous"/>
              </a:rPr>
              <a:t>What you can do at home.</a:t>
            </a:r>
            <a:endParaRPr b="1" i="0" sz="3700" u="none" cap="none" strike="noStrike">
              <a:solidFill>
                <a:srgbClr val="4C1130"/>
              </a:solidFill>
              <a:latin typeface="Righteous"/>
              <a:ea typeface="Righteous"/>
              <a:cs typeface="Righteous"/>
              <a:sym typeface="Righteou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ctrTitle"/>
          </p:nvPr>
        </p:nvSpPr>
        <p:spPr>
          <a:xfrm>
            <a:off x="311708" y="744575"/>
            <a:ext cx="8520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1800">
                <a:solidFill>
                  <a:schemeClr val="lt1"/>
                </a:solidFill>
              </a:rPr>
              <a:t>Thank you for helping your child become a confident, articulate communicator — at home, at school, and everywhere in between. 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1800">
                <a:solidFill>
                  <a:schemeClr val="lt1"/>
                </a:solidFill>
              </a:rPr>
              <a:t>References: Britton (1976); Barnes (1976); Chambers (1993). 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9" name="Google Shape;89;p18"/>
          <p:cNvSpPr txBox="1"/>
          <p:nvPr>
            <p:ph idx="1" type="subTitle"/>
          </p:nvPr>
        </p:nvSpPr>
        <p:spPr>
          <a:xfrm>
            <a:off x="311700" y="39527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r>
              <a:rPr lang="en">
                <a:solidFill>
                  <a:schemeClr val="lt1"/>
                </a:solidFill>
              </a:rPr>
              <a:t>Also:  Please note we acknowledge some of this content was guided by the Marian Nicolazzo’s presentation to the OHR community at the Information night in February.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01" name="Google Shape;101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