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307" r:id="rId5"/>
    <p:sldId id="262" r:id="rId6"/>
    <p:sldId id="275" r:id="rId7"/>
    <p:sldId id="316" r:id="rId8"/>
    <p:sldId id="317" r:id="rId9"/>
    <p:sldId id="294" r:id="rId10"/>
    <p:sldId id="272" r:id="rId11"/>
    <p:sldId id="268" r:id="rId12"/>
  </p:sldIdLst>
  <p:sldSz cx="9144000" cy="5143500" type="screen16x9"/>
  <p:notesSz cx="6797675" cy="9926638"/>
  <p:defaultTextStyle>
    <a:defPPr>
      <a:defRPr lang="en-AU"/>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ia2" initials="ATG" lastIdx="7" clrIdx="0">
    <p:extLst>
      <p:ext uri="{19B8F6BF-5375-455C-9EA6-DF929625EA0E}">
        <p15:presenceInfo xmlns:p15="http://schemas.microsoft.com/office/powerpoint/2012/main" userId="Victoria2" providerId="None"/>
      </p:ext>
    </p:extLst>
  </p:cmAuthor>
  <p:cmAuthor id="2" name="Victoria" initials="REE" lastIdx="0" clrIdx="1">
    <p:extLst>
      <p:ext uri="{19B8F6BF-5375-455C-9EA6-DF929625EA0E}">
        <p15:presenceInfo xmlns:p15="http://schemas.microsoft.com/office/powerpoint/2012/main" userId="Victor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E3"/>
    <a:srgbClr val="004DE6"/>
    <a:srgbClr val="3906DE"/>
    <a:srgbClr val="0099CC"/>
    <a:srgbClr val="306278"/>
    <a:srgbClr val="468EAE"/>
    <a:srgbClr val="646566"/>
    <a:srgbClr val="C0C0C0"/>
    <a:srgbClr val="75AEC7"/>
    <a:srgbClr val="7778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3792" autoAdjust="0"/>
  </p:normalViewPr>
  <p:slideViewPr>
    <p:cSldViewPr>
      <p:cViewPr varScale="1">
        <p:scale>
          <a:sx n="132" d="100"/>
          <a:sy n="132" d="100"/>
        </p:scale>
        <p:origin x="960"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138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AU" dirty="0"/>
          </a:p>
        </p:txBody>
      </p:sp>
      <p:sp>
        <p:nvSpPr>
          <p:cNvPr id="7171" name="Rectangle 3"/>
          <p:cNvSpPr>
            <a:spLocks noGrp="1" noChangeArrowheads="1"/>
          </p:cNvSpPr>
          <p:nvPr>
            <p:ph type="dt" sz="quarter" idx="1"/>
          </p:nvPr>
        </p:nvSpPr>
        <p:spPr bwMode="auto">
          <a:xfrm>
            <a:off x="3852016"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AU" dirty="0"/>
          </a:p>
        </p:txBody>
      </p:sp>
      <p:sp>
        <p:nvSpPr>
          <p:cNvPr id="7172" name="Rectangle 4"/>
          <p:cNvSpPr>
            <a:spLocks noGrp="1" noChangeArrowheads="1"/>
          </p:cNvSpPr>
          <p:nvPr>
            <p:ph type="ftr" sz="quarter" idx="2"/>
          </p:nvPr>
        </p:nvSpPr>
        <p:spPr bwMode="auto">
          <a:xfrm>
            <a:off x="0"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AU" dirty="0"/>
          </a:p>
        </p:txBody>
      </p:sp>
      <p:sp>
        <p:nvSpPr>
          <p:cNvPr id="7173" name="Rectangle 5"/>
          <p:cNvSpPr>
            <a:spLocks noGrp="1" noChangeArrowheads="1"/>
          </p:cNvSpPr>
          <p:nvPr>
            <p:ph type="sldNum" sz="quarter" idx="3"/>
          </p:nvPr>
        </p:nvSpPr>
        <p:spPr bwMode="auto">
          <a:xfrm>
            <a:off x="3852016"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A6D20FD-8F03-4CD0-8EBE-BDFFACD302B2}" type="slidenum">
              <a:rPr lang="en-AU"/>
              <a:pPr/>
              <a:t>‹#›</a:t>
            </a:fld>
            <a:endParaRPr lang="en-AU" dirty="0"/>
          </a:p>
        </p:txBody>
      </p:sp>
    </p:spTree>
    <p:extLst>
      <p:ext uri="{BB962C8B-B14F-4D97-AF65-F5344CB8AC3E}">
        <p14:creationId xmlns:p14="http://schemas.microsoft.com/office/powerpoint/2010/main" val="3355227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026"/>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dirty="0"/>
          </a:p>
        </p:txBody>
      </p:sp>
      <p:sp>
        <p:nvSpPr>
          <p:cNvPr id="9219" name="Rectangle 1027"/>
          <p:cNvSpPr>
            <a:spLocks noGrp="1" noChangeArrowheads="1"/>
          </p:cNvSpPr>
          <p:nvPr>
            <p:ph type="dt" idx="1"/>
          </p:nvPr>
        </p:nvSpPr>
        <p:spPr bwMode="auto">
          <a:xfrm>
            <a:off x="3852016"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dirty="0"/>
          </a:p>
        </p:txBody>
      </p:sp>
      <p:sp>
        <p:nvSpPr>
          <p:cNvPr id="9220" name="Rectangle 1028"/>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1029"/>
          <p:cNvSpPr>
            <a:spLocks noGrp="1" noChangeArrowheads="1"/>
          </p:cNvSpPr>
          <p:nvPr>
            <p:ph type="body" sz="quarter" idx="3"/>
          </p:nvPr>
        </p:nvSpPr>
        <p:spPr bwMode="auto">
          <a:xfrm>
            <a:off x="906357" y="4715153"/>
            <a:ext cx="4984962"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9222" name="Rectangle 1030"/>
          <p:cNvSpPr>
            <a:spLocks noGrp="1" noChangeArrowheads="1"/>
          </p:cNvSpPr>
          <p:nvPr>
            <p:ph type="ftr" sz="quarter" idx="4"/>
          </p:nvPr>
        </p:nvSpPr>
        <p:spPr bwMode="auto">
          <a:xfrm>
            <a:off x="0"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dirty="0"/>
          </a:p>
        </p:txBody>
      </p:sp>
      <p:sp>
        <p:nvSpPr>
          <p:cNvPr id="9223" name="Rectangle 1031"/>
          <p:cNvSpPr>
            <a:spLocks noGrp="1" noChangeArrowheads="1"/>
          </p:cNvSpPr>
          <p:nvPr>
            <p:ph type="sldNum" sz="quarter" idx="5"/>
          </p:nvPr>
        </p:nvSpPr>
        <p:spPr bwMode="auto">
          <a:xfrm>
            <a:off x="3852016"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086DB27-C44E-42FC-8577-04AF19E06BB2}" type="slidenum">
              <a:rPr lang="en-AU"/>
              <a:pPr/>
              <a:t>‹#›</a:t>
            </a:fld>
            <a:endParaRPr lang="en-AU" dirty="0"/>
          </a:p>
        </p:txBody>
      </p:sp>
    </p:spTree>
    <p:extLst>
      <p:ext uri="{BB962C8B-B14F-4D97-AF65-F5344CB8AC3E}">
        <p14:creationId xmlns:p14="http://schemas.microsoft.com/office/powerpoint/2010/main" val="144970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1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1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1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1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ea typeface="Verdana"/>
            </a:endParaRPr>
          </a:p>
        </p:txBody>
      </p:sp>
      <p:sp>
        <p:nvSpPr>
          <p:cNvPr id="4" name="Slide Number Placeholder 3"/>
          <p:cNvSpPr>
            <a:spLocks noGrp="1"/>
          </p:cNvSpPr>
          <p:nvPr>
            <p:ph type="sldNum" sz="quarter" idx="10"/>
          </p:nvPr>
        </p:nvSpPr>
        <p:spPr/>
        <p:txBody>
          <a:bodyPr/>
          <a:lstStyle/>
          <a:p>
            <a:fld id="{4086DB27-C44E-42FC-8577-04AF19E06BB2}" type="slidenum">
              <a:rPr lang="en-AU" smtClean="0"/>
              <a:pPr/>
              <a:t>2</a:t>
            </a:fld>
            <a:endParaRPr lang="en-AU" dirty="0"/>
          </a:p>
        </p:txBody>
      </p:sp>
    </p:spTree>
    <p:extLst>
      <p:ext uri="{BB962C8B-B14F-4D97-AF65-F5344CB8AC3E}">
        <p14:creationId xmlns:p14="http://schemas.microsoft.com/office/powerpoint/2010/main" val="3912851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100" b="1" kern="1200" dirty="0">
              <a:solidFill>
                <a:schemeClr val="tx1"/>
              </a:solidFill>
              <a:effectLst/>
              <a:latin typeface="Verdana" pitchFamily="34" charset="0"/>
              <a:ea typeface="Verdan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3</a:t>
            </a:fld>
            <a:endParaRPr lang="en-AU" dirty="0"/>
          </a:p>
        </p:txBody>
      </p:sp>
    </p:spTree>
    <p:extLst>
      <p:ext uri="{BB962C8B-B14F-4D97-AF65-F5344CB8AC3E}">
        <p14:creationId xmlns:p14="http://schemas.microsoft.com/office/powerpoint/2010/main" val="1506411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7</a:t>
            </a:fld>
            <a:endParaRPr lang="en-AU" dirty="0"/>
          </a:p>
        </p:txBody>
      </p:sp>
    </p:spTree>
    <p:extLst>
      <p:ext uri="{BB962C8B-B14F-4D97-AF65-F5344CB8AC3E}">
        <p14:creationId xmlns:p14="http://schemas.microsoft.com/office/powerpoint/2010/main" val="1611886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ea typeface="Verdana"/>
            </a:endParaRPr>
          </a:p>
          <a:p>
            <a:endParaRPr lang="en-AU" baseline="0" dirty="0"/>
          </a:p>
          <a:p>
            <a:endParaRPr lang="en-US" baseline="0"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8</a:t>
            </a:fld>
            <a:endParaRPr lang="en-AU" dirty="0"/>
          </a:p>
        </p:txBody>
      </p:sp>
    </p:spTree>
    <p:extLst>
      <p:ext uri="{BB962C8B-B14F-4D97-AF65-F5344CB8AC3E}">
        <p14:creationId xmlns:p14="http://schemas.microsoft.com/office/powerpoint/2010/main" val="467603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627534"/>
            <a:ext cx="5400600" cy="1246535"/>
          </a:xfrm>
        </p:spPr>
        <p:txBody>
          <a:bodyPr/>
          <a:lstStyle>
            <a:lvl1pPr algn="l">
              <a:defRPr sz="3600">
                <a:solidFill>
                  <a:schemeClr val="bg1"/>
                </a:solidFill>
              </a:defRPr>
            </a:lvl1pPr>
          </a:lstStyle>
          <a:p>
            <a:r>
              <a:rPr lang="en-US"/>
              <a:t>Click to edit Master title style</a:t>
            </a:r>
            <a:endParaRPr lang="en-AU" dirty="0"/>
          </a:p>
        </p:txBody>
      </p:sp>
      <p:sp>
        <p:nvSpPr>
          <p:cNvPr id="3" name="Subtitle 2"/>
          <p:cNvSpPr>
            <a:spLocks noGrp="1"/>
          </p:cNvSpPr>
          <p:nvPr>
            <p:ph type="subTitle" idx="1"/>
          </p:nvPr>
        </p:nvSpPr>
        <p:spPr>
          <a:xfrm>
            <a:off x="395536" y="1995686"/>
            <a:ext cx="4752528" cy="1008112"/>
          </a:xfrm>
        </p:spPr>
        <p:txBody>
          <a:bodyPr/>
          <a:lstStyle>
            <a:lvl1pPr marL="0" indent="0" algn="l">
              <a:buNone/>
              <a:defRPr sz="24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AU" dirty="0"/>
          </a:p>
        </p:txBody>
      </p:sp>
    </p:spTree>
    <p:extLst>
      <p:ext uri="{BB962C8B-B14F-4D97-AF65-F5344CB8AC3E}">
        <p14:creationId xmlns:p14="http://schemas.microsoft.com/office/powerpoint/2010/main" val="33245689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95486"/>
            <a:ext cx="8712968" cy="857250"/>
          </a:xfrm>
        </p:spPr>
        <p:txBody>
          <a:bodyPr/>
          <a:lstStyle>
            <a:lvl1pPr algn="l">
              <a:defRPr sz="3600"/>
            </a:lvl1pPr>
          </a:lstStyle>
          <a:p>
            <a:r>
              <a:rPr lang="en-US"/>
              <a:t>Click to edit Master title style</a:t>
            </a:r>
            <a:endParaRPr lang="en-AU" dirty="0"/>
          </a:p>
        </p:txBody>
      </p:sp>
      <p:sp>
        <p:nvSpPr>
          <p:cNvPr id="3" name="Content Placeholder 2"/>
          <p:cNvSpPr>
            <a:spLocks noGrp="1"/>
          </p:cNvSpPr>
          <p:nvPr>
            <p:ph idx="1"/>
          </p:nvPr>
        </p:nvSpPr>
        <p:spPr>
          <a:xfrm>
            <a:off x="179512" y="1131590"/>
            <a:ext cx="8712968" cy="3326110"/>
          </a:xfrm>
        </p:spPr>
        <p:txBody>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422853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1520" y="3305176"/>
            <a:ext cx="8712968" cy="1021556"/>
          </a:xfrm>
        </p:spPr>
        <p:txBody>
          <a:bodyPr anchor="t"/>
          <a:lstStyle>
            <a:lvl1pPr algn="l">
              <a:defRPr sz="3600" b="1" cap="all"/>
            </a:lvl1pPr>
          </a:lstStyle>
          <a:p>
            <a:r>
              <a:rPr lang="en-US"/>
              <a:t>Click to edit Master title style</a:t>
            </a:r>
            <a:endParaRPr lang="en-AU" dirty="0"/>
          </a:p>
        </p:txBody>
      </p:sp>
      <p:sp>
        <p:nvSpPr>
          <p:cNvPr id="3" name="Text Placeholder 2"/>
          <p:cNvSpPr>
            <a:spLocks noGrp="1"/>
          </p:cNvSpPr>
          <p:nvPr>
            <p:ph type="body" idx="1"/>
          </p:nvPr>
        </p:nvSpPr>
        <p:spPr>
          <a:xfrm>
            <a:off x="251520" y="2180035"/>
            <a:ext cx="8712968" cy="1125140"/>
          </a:xfrm>
        </p:spPr>
        <p:txBody>
          <a:bodyPr anchor="b"/>
          <a:lstStyle>
            <a:lvl1pPr marL="0" indent="0">
              <a:buNone/>
              <a:defRPr sz="16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63265925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640960" cy="857250"/>
          </a:xfrm>
        </p:spPr>
        <p:txBody>
          <a:bodyPr/>
          <a:lstStyle>
            <a:lvl1pPr algn="l">
              <a:defRPr sz="3600"/>
            </a:lvl1pPr>
          </a:lstStyle>
          <a:p>
            <a:r>
              <a:rPr lang="en-US"/>
              <a:t>Click to edit Master title style</a:t>
            </a:r>
            <a:endParaRPr lang="en-AU" dirty="0"/>
          </a:p>
        </p:txBody>
      </p:sp>
      <p:sp>
        <p:nvSpPr>
          <p:cNvPr id="3" name="Content Placeholder 2"/>
          <p:cNvSpPr>
            <a:spLocks noGrp="1"/>
          </p:cNvSpPr>
          <p:nvPr>
            <p:ph sz="half" idx="1"/>
          </p:nvPr>
        </p:nvSpPr>
        <p:spPr>
          <a:xfrm>
            <a:off x="251520" y="1485900"/>
            <a:ext cx="4320480"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788024" y="1485900"/>
            <a:ext cx="4104456"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20508365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84976" cy="651719"/>
          </a:xfrm>
        </p:spPr>
        <p:txBody>
          <a:bodyPr/>
          <a:lstStyle>
            <a:lvl1pPr algn="l">
              <a:defRPr sz="3600"/>
            </a:lvl1pPr>
          </a:lstStyle>
          <a:p>
            <a:r>
              <a:rPr lang="en-US"/>
              <a:t>Click to edit Master title style</a:t>
            </a:r>
            <a:endParaRPr lang="en-AU" dirty="0"/>
          </a:p>
        </p:txBody>
      </p:sp>
      <p:sp>
        <p:nvSpPr>
          <p:cNvPr id="3" name="Text Placeholder 2"/>
          <p:cNvSpPr>
            <a:spLocks noGrp="1"/>
          </p:cNvSpPr>
          <p:nvPr>
            <p:ph type="body" idx="1"/>
          </p:nvPr>
        </p:nvSpPr>
        <p:spPr>
          <a:xfrm>
            <a:off x="179512" y="1151335"/>
            <a:ext cx="4320480"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79512" y="1631156"/>
            <a:ext cx="4320480" cy="28128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Text Placeholder 2">
            <a:extLst>
              <a:ext uri="{FF2B5EF4-FFF2-40B4-BE49-F238E27FC236}">
                <a16:creationId xmlns:a16="http://schemas.microsoft.com/office/drawing/2014/main" id="{53030868-EB89-BB45-9333-4265F84D3D9E}"/>
              </a:ext>
            </a:extLst>
          </p:cNvPr>
          <p:cNvSpPr>
            <a:spLocks noGrp="1"/>
          </p:cNvSpPr>
          <p:nvPr>
            <p:ph type="body" idx="10"/>
          </p:nvPr>
        </p:nvSpPr>
        <p:spPr>
          <a:xfrm>
            <a:off x="4644008" y="1174205"/>
            <a:ext cx="4320480"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936ACB6C-847D-DD42-BAFD-A7F5B7D2AB2D}"/>
              </a:ext>
            </a:extLst>
          </p:cNvPr>
          <p:cNvSpPr>
            <a:spLocks noGrp="1"/>
          </p:cNvSpPr>
          <p:nvPr>
            <p:ph sz="half" idx="11"/>
          </p:nvPr>
        </p:nvSpPr>
        <p:spPr>
          <a:xfrm>
            <a:off x="4644008" y="1654026"/>
            <a:ext cx="4320480" cy="278993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41058415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784976" cy="857250"/>
          </a:xfrm>
        </p:spPr>
        <p:txBody>
          <a:bodyPr/>
          <a:lstStyle>
            <a:lvl1pPr algn="l">
              <a:defRPr sz="3600"/>
            </a:lvl1pPr>
          </a:lstStyle>
          <a:p>
            <a:r>
              <a:rPr lang="en-US"/>
              <a:t>Click to edit Master title style</a:t>
            </a:r>
            <a:endParaRPr lang="en-AU" dirty="0"/>
          </a:p>
        </p:txBody>
      </p:sp>
    </p:spTree>
    <p:extLst>
      <p:ext uri="{BB962C8B-B14F-4D97-AF65-F5344CB8AC3E}">
        <p14:creationId xmlns:p14="http://schemas.microsoft.com/office/powerpoint/2010/main" val="313294418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7091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411510"/>
            <a:ext cx="3008313" cy="664815"/>
          </a:xfrm>
        </p:spPr>
        <p:txBody>
          <a:bodyPr anchor="b"/>
          <a:lstStyle>
            <a:lvl1pPr algn="l">
              <a:defRPr sz="2000" b="1"/>
            </a:lvl1pPr>
          </a:lstStyle>
          <a:p>
            <a:r>
              <a:rPr lang="en-US"/>
              <a:t>Click to edit Master title style</a:t>
            </a:r>
            <a:endParaRPr lang="en-AU" dirty="0"/>
          </a:p>
        </p:txBody>
      </p:sp>
      <p:sp>
        <p:nvSpPr>
          <p:cNvPr id="3" name="Content Placeholder 2"/>
          <p:cNvSpPr>
            <a:spLocks noGrp="1"/>
          </p:cNvSpPr>
          <p:nvPr>
            <p:ph idx="1"/>
          </p:nvPr>
        </p:nvSpPr>
        <p:spPr>
          <a:xfrm>
            <a:off x="3575050" y="411511"/>
            <a:ext cx="5111750" cy="4183112"/>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561646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AU"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AU" dirty="0"/>
          </a:p>
        </p:txBody>
      </p:sp>
      <p:sp>
        <p:nvSpPr>
          <p:cNvPr id="4" name="Text Placeholder 3"/>
          <p:cNvSpPr>
            <a:spLocks noGrp="1"/>
          </p:cNvSpPr>
          <p:nvPr>
            <p:ph type="body" sz="half" idx="2"/>
          </p:nvPr>
        </p:nvSpPr>
        <p:spPr>
          <a:xfrm>
            <a:off x="1792288" y="4025503"/>
            <a:ext cx="5486400" cy="490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7686814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65548012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000500"/>
          </a:xfrm>
        </p:spPr>
        <p:txBody>
          <a:bodyPr vert="eaVert"/>
          <a:lstStyle/>
          <a:p>
            <a:r>
              <a:rPr lang="en-US"/>
              <a:t>Click to edit Master title style</a:t>
            </a:r>
            <a:endParaRPr lang="en-AU" dirty="0"/>
          </a:p>
        </p:txBody>
      </p:sp>
      <p:sp>
        <p:nvSpPr>
          <p:cNvPr id="3" name="Vertical Text Placeholder 2"/>
          <p:cNvSpPr>
            <a:spLocks noGrp="1"/>
          </p:cNvSpPr>
          <p:nvPr>
            <p:ph type="body" orient="vert" idx="1"/>
          </p:nvPr>
        </p:nvSpPr>
        <p:spPr>
          <a:xfrm>
            <a:off x="685800" y="457200"/>
            <a:ext cx="5676900" cy="40005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6619838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512" y="267494"/>
            <a:ext cx="8784976"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AU" dirty="0"/>
          </a:p>
        </p:txBody>
      </p:sp>
      <p:sp>
        <p:nvSpPr>
          <p:cNvPr id="1027" name="Rectangle 3"/>
          <p:cNvSpPr>
            <a:spLocks noGrp="1" noChangeArrowheads="1"/>
          </p:cNvSpPr>
          <p:nvPr>
            <p:ph type="body" idx="1"/>
          </p:nvPr>
        </p:nvSpPr>
        <p:spPr bwMode="auto">
          <a:xfrm>
            <a:off x="179512" y="1203598"/>
            <a:ext cx="8784976" cy="3254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dirty="0"/>
              <a:t> 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rtl="0" eaLnBrk="1" fontAlgn="base" hangingPunct="1">
        <a:spcBef>
          <a:spcPct val="0"/>
        </a:spcBef>
        <a:spcAft>
          <a:spcPct val="0"/>
        </a:spcAft>
        <a:defRPr sz="3600" b="1">
          <a:solidFill>
            <a:srgbClr val="0099E3"/>
          </a:solidFill>
          <a:latin typeface="+mj-lt"/>
          <a:ea typeface="+mj-ea"/>
          <a:cs typeface="+mj-cs"/>
        </a:defRPr>
      </a:lvl1pPr>
      <a:lvl2pPr algn="ctr" rtl="0" eaLnBrk="1" fontAlgn="base" hangingPunct="1">
        <a:spcBef>
          <a:spcPct val="0"/>
        </a:spcBef>
        <a:spcAft>
          <a:spcPct val="0"/>
        </a:spcAft>
        <a:defRPr sz="4400" b="1">
          <a:solidFill>
            <a:srgbClr val="2A5686"/>
          </a:solidFill>
          <a:latin typeface="Verdana" pitchFamily="34" charset="0"/>
        </a:defRPr>
      </a:lvl2pPr>
      <a:lvl3pPr algn="ctr" rtl="0" eaLnBrk="1" fontAlgn="base" hangingPunct="1">
        <a:spcBef>
          <a:spcPct val="0"/>
        </a:spcBef>
        <a:spcAft>
          <a:spcPct val="0"/>
        </a:spcAft>
        <a:defRPr sz="4400" b="1">
          <a:solidFill>
            <a:srgbClr val="2A5686"/>
          </a:solidFill>
          <a:latin typeface="Verdana" pitchFamily="34" charset="0"/>
        </a:defRPr>
      </a:lvl3pPr>
      <a:lvl4pPr algn="ctr" rtl="0" eaLnBrk="1" fontAlgn="base" hangingPunct="1">
        <a:spcBef>
          <a:spcPct val="0"/>
        </a:spcBef>
        <a:spcAft>
          <a:spcPct val="0"/>
        </a:spcAft>
        <a:defRPr sz="4400" b="1">
          <a:solidFill>
            <a:srgbClr val="2A5686"/>
          </a:solidFill>
          <a:latin typeface="Verdana" pitchFamily="34" charset="0"/>
        </a:defRPr>
      </a:lvl4pPr>
      <a:lvl5pPr algn="ctr" rtl="0" eaLnBrk="1" fontAlgn="base" hangingPunct="1">
        <a:spcBef>
          <a:spcPct val="0"/>
        </a:spcBef>
        <a:spcAft>
          <a:spcPct val="0"/>
        </a:spcAft>
        <a:defRPr sz="4400" b="1">
          <a:solidFill>
            <a:srgbClr val="2A5686"/>
          </a:solidFill>
          <a:latin typeface="Verdana" pitchFamily="34" charset="0"/>
        </a:defRPr>
      </a:lvl5pPr>
      <a:lvl6pPr marL="457200" algn="ctr" rtl="0" eaLnBrk="1" fontAlgn="base" hangingPunct="1">
        <a:spcBef>
          <a:spcPct val="0"/>
        </a:spcBef>
        <a:spcAft>
          <a:spcPct val="0"/>
        </a:spcAft>
        <a:defRPr sz="4400" b="1">
          <a:solidFill>
            <a:srgbClr val="2A5686"/>
          </a:solidFill>
          <a:latin typeface="Verdana" pitchFamily="34" charset="0"/>
        </a:defRPr>
      </a:lvl6pPr>
      <a:lvl7pPr marL="914400" algn="ctr" rtl="0" eaLnBrk="1" fontAlgn="base" hangingPunct="1">
        <a:spcBef>
          <a:spcPct val="0"/>
        </a:spcBef>
        <a:spcAft>
          <a:spcPct val="0"/>
        </a:spcAft>
        <a:defRPr sz="4400" b="1">
          <a:solidFill>
            <a:srgbClr val="2A5686"/>
          </a:solidFill>
          <a:latin typeface="Verdana" pitchFamily="34" charset="0"/>
        </a:defRPr>
      </a:lvl7pPr>
      <a:lvl8pPr marL="1371600" algn="ctr" rtl="0" eaLnBrk="1" fontAlgn="base" hangingPunct="1">
        <a:spcBef>
          <a:spcPct val="0"/>
        </a:spcBef>
        <a:spcAft>
          <a:spcPct val="0"/>
        </a:spcAft>
        <a:defRPr sz="4400" b="1">
          <a:solidFill>
            <a:srgbClr val="2A5686"/>
          </a:solidFill>
          <a:latin typeface="Verdana" pitchFamily="34" charset="0"/>
        </a:defRPr>
      </a:lvl8pPr>
      <a:lvl9pPr marL="1828800" algn="ctr" rtl="0" eaLnBrk="1" fontAlgn="base" hangingPunct="1">
        <a:spcBef>
          <a:spcPct val="0"/>
        </a:spcBef>
        <a:spcAft>
          <a:spcPct val="0"/>
        </a:spcAft>
        <a:defRPr sz="4400" b="1">
          <a:solidFill>
            <a:srgbClr val="2A5686"/>
          </a:solidFill>
          <a:latin typeface="Verdana" pitchFamily="34" charset="0"/>
        </a:defRPr>
      </a:lvl9pPr>
    </p:titleStyle>
    <p:bodyStyle>
      <a:lvl1pPr marL="266700" indent="-266700" algn="l" rtl="0" eaLnBrk="1" fontAlgn="base" hangingPunct="1">
        <a:spcBef>
          <a:spcPct val="20000"/>
        </a:spcBef>
        <a:spcAft>
          <a:spcPct val="0"/>
        </a:spcAft>
        <a:buFont typeface="Arial" pitchFamily="34" charset="0"/>
        <a:buChar char="•"/>
        <a:defRPr sz="2400" b="1">
          <a:solidFill>
            <a:srgbClr val="303132"/>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000">
          <a:solidFill>
            <a:srgbClr val="303132"/>
          </a:solidFill>
          <a:latin typeface="+mn-lt"/>
        </a:defRPr>
      </a:lvl2pPr>
      <a:lvl3pPr marL="1143000" indent="-228600" algn="l" rtl="0" eaLnBrk="1" fontAlgn="base" hangingPunct="1">
        <a:spcBef>
          <a:spcPct val="20000"/>
        </a:spcBef>
        <a:spcAft>
          <a:spcPct val="0"/>
        </a:spcAft>
        <a:buChar char="–"/>
        <a:defRPr sz="1800">
          <a:solidFill>
            <a:srgbClr val="303132"/>
          </a:solidFill>
          <a:latin typeface="+mn-lt"/>
        </a:defRPr>
      </a:lvl3pPr>
      <a:lvl4pPr marL="1600200" indent="-228600" algn="l" rtl="0" eaLnBrk="1" fontAlgn="base" hangingPunct="1">
        <a:spcBef>
          <a:spcPct val="20000"/>
        </a:spcBef>
        <a:spcAft>
          <a:spcPct val="0"/>
        </a:spcAft>
        <a:buChar char="–"/>
        <a:defRPr sz="1600">
          <a:solidFill>
            <a:srgbClr val="303132"/>
          </a:solidFill>
          <a:latin typeface="+mn-lt"/>
        </a:defRPr>
      </a:lvl4pPr>
      <a:lvl5pPr marL="2057400" indent="-228600" algn="l" rtl="0" eaLnBrk="1" fontAlgn="base" hangingPunct="1">
        <a:spcBef>
          <a:spcPct val="20000"/>
        </a:spcBef>
        <a:spcAft>
          <a:spcPct val="0"/>
        </a:spcAft>
        <a:buChar char="–"/>
        <a:defRPr sz="1600">
          <a:solidFill>
            <a:srgbClr val="303132"/>
          </a:solidFill>
          <a:latin typeface="+mn-lt"/>
        </a:defRPr>
      </a:lvl5pPr>
      <a:lvl6pPr marL="2514600" indent="-228600" algn="l" rtl="0" eaLnBrk="1" fontAlgn="base" hangingPunct="1">
        <a:spcBef>
          <a:spcPct val="20000"/>
        </a:spcBef>
        <a:spcAft>
          <a:spcPct val="0"/>
        </a:spcAft>
        <a:buChar char="–"/>
        <a:defRPr sz="2000">
          <a:solidFill>
            <a:srgbClr val="303132"/>
          </a:solidFill>
          <a:latin typeface="+mn-lt"/>
        </a:defRPr>
      </a:lvl6pPr>
      <a:lvl7pPr marL="2971800" indent="-228600" algn="l" rtl="0" eaLnBrk="1" fontAlgn="base" hangingPunct="1">
        <a:spcBef>
          <a:spcPct val="20000"/>
        </a:spcBef>
        <a:spcAft>
          <a:spcPct val="0"/>
        </a:spcAft>
        <a:buChar char="–"/>
        <a:defRPr sz="2000">
          <a:solidFill>
            <a:srgbClr val="303132"/>
          </a:solidFill>
          <a:latin typeface="+mn-lt"/>
        </a:defRPr>
      </a:lvl7pPr>
      <a:lvl8pPr marL="3429000" indent="-228600" algn="l" rtl="0" eaLnBrk="1" fontAlgn="base" hangingPunct="1">
        <a:spcBef>
          <a:spcPct val="20000"/>
        </a:spcBef>
        <a:spcAft>
          <a:spcPct val="0"/>
        </a:spcAft>
        <a:buChar char="–"/>
        <a:defRPr sz="2000">
          <a:solidFill>
            <a:srgbClr val="303132"/>
          </a:solidFill>
          <a:latin typeface="+mn-lt"/>
        </a:defRPr>
      </a:lvl8pPr>
      <a:lvl9pPr marL="3886200" indent="-228600" algn="l" rtl="0" eaLnBrk="1" fontAlgn="base" hangingPunct="1">
        <a:spcBef>
          <a:spcPct val="20000"/>
        </a:spcBef>
        <a:spcAft>
          <a:spcPct val="0"/>
        </a:spcAft>
        <a:buChar char="–"/>
        <a:defRPr sz="2000">
          <a:solidFill>
            <a:srgbClr val="30313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vcaa.vic.edu.au/assessment/vce-assessment/general-achievement-test/pastGAT/Pages/index.asp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57450" y="0"/>
            <a:ext cx="4400550" cy="323165"/>
          </a:xfrm>
          <a:prstGeom prst="rect">
            <a:avLst/>
          </a:prstGeom>
        </p:spPr>
        <p:txBody>
          <a:bodyPr wrap="square">
            <a:spAutoFit/>
          </a:bodyPr>
          <a:lstStyle/>
          <a:p>
            <a:r>
              <a:rPr lang="en-AU" sz="1500" dirty="0"/>
              <a:t>        </a:t>
            </a:r>
            <a:endParaRPr lang="en-AU" sz="2100" dirty="0"/>
          </a:p>
        </p:txBody>
      </p:sp>
      <p:sp>
        <p:nvSpPr>
          <p:cNvPr id="4" name="Rectangle 3"/>
          <p:cNvSpPr/>
          <p:nvPr/>
        </p:nvSpPr>
        <p:spPr>
          <a:xfrm>
            <a:off x="637509" y="1262863"/>
            <a:ext cx="7173416" cy="715581"/>
          </a:xfrm>
          <a:prstGeom prst="rect">
            <a:avLst/>
          </a:prstGeom>
        </p:spPr>
        <p:txBody>
          <a:bodyPr wrap="square">
            <a:spAutoFit/>
          </a:bodyPr>
          <a:lstStyle/>
          <a:p>
            <a:r>
              <a:rPr lang="en-AU" sz="1500" dirty="0"/>
              <a:t>        </a:t>
            </a:r>
            <a:r>
              <a:rPr lang="en-AU" sz="2100" dirty="0"/>
              <a:t>COMING SOON </a:t>
            </a:r>
            <a:r>
              <a:rPr lang="en-AU" dirty="0"/>
              <a:t>The Great</a:t>
            </a:r>
            <a:r>
              <a:rPr lang="en-AU" sz="2100" dirty="0"/>
              <a:t> </a:t>
            </a:r>
            <a:r>
              <a:rPr lang="en-AU" sz="4050" dirty="0">
                <a:solidFill>
                  <a:srgbClr val="FF0000"/>
                </a:solidFill>
              </a:rPr>
              <a:t>GAT</a:t>
            </a:r>
            <a:r>
              <a:rPr lang="en-AU" dirty="0"/>
              <a:t>sby</a:t>
            </a:r>
          </a:p>
        </p:txBody>
      </p:sp>
      <p:sp>
        <p:nvSpPr>
          <p:cNvPr id="5" name="Rectangle 4"/>
          <p:cNvSpPr/>
          <p:nvPr/>
        </p:nvSpPr>
        <p:spPr>
          <a:xfrm>
            <a:off x="637509" y="1843778"/>
            <a:ext cx="7749480" cy="415498"/>
          </a:xfrm>
          <a:prstGeom prst="rect">
            <a:avLst/>
          </a:prstGeom>
        </p:spPr>
        <p:txBody>
          <a:bodyPr wrap="square">
            <a:spAutoFit/>
          </a:bodyPr>
          <a:lstStyle/>
          <a:p>
            <a:r>
              <a:rPr lang="en-AU" sz="1500" dirty="0"/>
              <a:t>        </a:t>
            </a:r>
            <a:r>
              <a:rPr lang="en-AU" sz="2100" dirty="0"/>
              <a:t>COMING SOON TUESDAY 17</a:t>
            </a:r>
            <a:r>
              <a:rPr lang="en-AU" sz="2100" baseline="30000" dirty="0"/>
              <a:t>th</a:t>
            </a:r>
            <a:r>
              <a:rPr lang="en-AU" sz="2100" dirty="0"/>
              <a:t> JUNE</a:t>
            </a:r>
            <a:r>
              <a:rPr lang="en-AU" sz="1800" dirty="0"/>
              <a:t> in HORSHAM</a:t>
            </a:r>
          </a:p>
        </p:txBody>
      </p:sp>
      <p:sp>
        <p:nvSpPr>
          <p:cNvPr id="6" name="Rectangle 5"/>
          <p:cNvSpPr/>
          <p:nvPr/>
        </p:nvSpPr>
        <p:spPr>
          <a:xfrm>
            <a:off x="637509" y="2155749"/>
            <a:ext cx="7749480" cy="738664"/>
          </a:xfrm>
          <a:prstGeom prst="rect">
            <a:avLst/>
          </a:prstGeom>
        </p:spPr>
        <p:txBody>
          <a:bodyPr wrap="square">
            <a:spAutoFit/>
          </a:bodyPr>
          <a:lstStyle/>
          <a:p>
            <a:r>
              <a:rPr lang="en-AU" sz="1500" dirty="0"/>
              <a:t>        </a:t>
            </a:r>
            <a:r>
              <a:rPr lang="en-AU" sz="2100" dirty="0"/>
              <a:t>SESSION TIMES 9</a:t>
            </a:r>
            <a:r>
              <a:rPr lang="en-AU" sz="2100" dirty="0">
                <a:sym typeface="Wingdings" pitchFamily="2" charset="2"/>
              </a:rPr>
              <a:t>:00am to 11:15 am</a:t>
            </a:r>
          </a:p>
          <a:p>
            <a:r>
              <a:rPr lang="en-AU" sz="2100" dirty="0">
                <a:sym typeface="Wingdings" pitchFamily="2" charset="2"/>
              </a:rPr>
              <a:t>                              </a:t>
            </a:r>
            <a:r>
              <a:rPr lang="en-AU" sz="2100" dirty="0"/>
              <a:t>1</a:t>
            </a:r>
            <a:r>
              <a:rPr lang="en-AU" sz="2100" dirty="0">
                <a:sym typeface="Wingdings" pitchFamily="2" charset="2"/>
              </a:rPr>
              <a:t>:15pm to  3:00 pm</a:t>
            </a:r>
            <a:endParaRPr lang="en-AU" sz="2100" dirty="0"/>
          </a:p>
        </p:txBody>
      </p:sp>
      <p:sp>
        <p:nvSpPr>
          <p:cNvPr id="7" name="Rectangle 6"/>
          <p:cNvSpPr/>
          <p:nvPr/>
        </p:nvSpPr>
        <p:spPr>
          <a:xfrm>
            <a:off x="601802" y="2804324"/>
            <a:ext cx="7593871" cy="415498"/>
          </a:xfrm>
          <a:prstGeom prst="rect">
            <a:avLst/>
          </a:prstGeom>
        </p:spPr>
        <p:txBody>
          <a:bodyPr wrap="square">
            <a:spAutoFit/>
          </a:bodyPr>
          <a:lstStyle/>
          <a:p>
            <a:r>
              <a:rPr lang="en-AU" sz="2100" dirty="0"/>
              <a:t>      PLAYING AT A THEATRE NEAR YOU: </a:t>
            </a:r>
            <a:r>
              <a:rPr lang="en-AU" sz="1800" dirty="0"/>
              <a:t>MAROSKE  HALL</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Structure</a:t>
            </a:r>
            <a:endParaRPr lang="en-AU" dirty="0"/>
          </a:p>
        </p:txBody>
      </p:sp>
      <p:sp>
        <p:nvSpPr>
          <p:cNvPr id="3" name="Content Placeholder 2"/>
          <p:cNvSpPr>
            <a:spLocks noGrp="1"/>
          </p:cNvSpPr>
          <p:nvPr>
            <p:ph idx="1"/>
          </p:nvPr>
        </p:nvSpPr>
        <p:spPr/>
        <p:txBody>
          <a:bodyPr/>
          <a:lstStyle/>
          <a:p>
            <a:r>
              <a:rPr lang="en-US" sz="1800" b="0" dirty="0"/>
              <a:t>The GAT will be held on Tuesday 17 June, and is split into two sections:</a:t>
            </a:r>
            <a:endParaRPr lang="en-US" sz="1800" b="0" dirty="0">
              <a:cs typeface="Arial"/>
            </a:endParaRPr>
          </a:p>
          <a:p>
            <a:endParaRPr lang="en-US" sz="1800" b="0" dirty="0">
              <a:cs typeface="Arial"/>
            </a:endParaRPr>
          </a:p>
          <a:p>
            <a:pPr lvl="1"/>
            <a:r>
              <a:rPr lang="en-US" sz="1800" b="1" dirty="0"/>
              <a:t>Section A </a:t>
            </a:r>
            <a:r>
              <a:rPr lang="en-US" sz="1800" b="0" dirty="0"/>
              <a:t>will assess literacy (reading and writing) and numeracy skills</a:t>
            </a:r>
            <a:endParaRPr lang="en-US" sz="1800" b="0" dirty="0">
              <a:cs typeface="Arial"/>
            </a:endParaRPr>
          </a:p>
          <a:p>
            <a:pPr marL="457200" lvl="1" indent="0">
              <a:buNone/>
            </a:pPr>
            <a:endParaRPr lang="en-US" sz="1800" b="0" dirty="0">
              <a:cs typeface="Arial"/>
            </a:endParaRPr>
          </a:p>
          <a:p>
            <a:pPr lvl="1"/>
            <a:r>
              <a:rPr lang="en-US" sz="1800" b="1" dirty="0"/>
              <a:t>Section B </a:t>
            </a:r>
            <a:r>
              <a:rPr lang="en-US" sz="1800" dirty="0"/>
              <a:t>will assess general knowledge and skills in mathematics, science, technology, the arts and humanities.</a:t>
            </a:r>
          </a:p>
          <a:p>
            <a:pPr lvl="1"/>
            <a:endParaRPr lang="en-AU" sz="1800" b="0" dirty="0">
              <a:ea typeface="+mn-lt"/>
              <a:cs typeface="+mn-lt"/>
            </a:endParaRPr>
          </a:p>
          <a:p>
            <a:pPr marL="457200" lvl="1" indent="0">
              <a:buNone/>
            </a:pPr>
            <a:endParaRPr lang="en-US" dirty="0">
              <a:cs typeface="Arial"/>
            </a:endParaRPr>
          </a:p>
        </p:txBody>
      </p:sp>
    </p:spTree>
    <p:extLst>
      <p:ext uri="{BB962C8B-B14F-4D97-AF65-F5344CB8AC3E}">
        <p14:creationId xmlns:p14="http://schemas.microsoft.com/office/powerpoint/2010/main" val="44588626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Test Schedule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17300817"/>
              </p:ext>
            </p:extLst>
          </p:nvPr>
        </p:nvGraphicFramePr>
        <p:xfrm>
          <a:off x="611560" y="843558"/>
          <a:ext cx="7698104" cy="3572188"/>
        </p:xfrm>
        <a:graphic>
          <a:graphicData uri="http://schemas.openxmlformats.org/drawingml/2006/table">
            <a:tbl>
              <a:tblPr/>
              <a:tblGrid>
                <a:gridCol w="1305928">
                  <a:extLst>
                    <a:ext uri="{9D8B030D-6E8A-4147-A177-3AD203B41FA5}">
                      <a16:colId xmlns:a16="http://schemas.microsoft.com/office/drawing/2014/main" val="948480634"/>
                    </a:ext>
                  </a:extLst>
                </a:gridCol>
                <a:gridCol w="6392176">
                  <a:extLst>
                    <a:ext uri="{9D8B030D-6E8A-4147-A177-3AD203B41FA5}">
                      <a16:colId xmlns:a16="http://schemas.microsoft.com/office/drawing/2014/main" val="1319646918"/>
                    </a:ext>
                  </a:extLst>
                </a:gridCol>
              </a:tblGrid>
              <a:tr h="253194">
                <a:tc>
                  <a:txBody>
                    <a:bodyPr/>
                    <a:lstStyle/>
                    <a:p>
                      <a:pPr algn="ctr"/>
                      <a:r>
                        <a:rPr lang="en-AU" sz="1400" b="1" dirty="0">
                          <a:solidFill>
                            <a:srgbClr val="FFFFFF"/>
                          </a:solidFill>
                          <a:effectLst/>
                        </a:rPr>
                        <a:t>Time</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004EA8"/>
                    </a:solidFill>
                  </a:tcPr>
                </a:tc>
                <a:tc>
                  <a:txBody>
                    <a:bodyPr/>
                    <a:lstStyle/>
                    <a:p>
                      <a:pPr algn="ctr"/>
                      <a:r>
                        <a:rPr lang="en-AU" sz="1400" b="1" dirty="0">
                          <a:solidFill>
                            <a:srgbClr val="FFFFFF"/>
                          </a:solidFill>
                          <a:effectLst/>
                        </a:rPr>
                        <a:t>Task</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004EA8"/>
                    </a:solidFill>
                  </a:tcPr>
                </a:tc>
                <a:extLst>
                  <a:ext uri="{0D108BD9-81ED-4DB2-BD59-A6C34878D82A}">
                    <a16:rowId xmlns:a16="http://schemas.microsoft.com/office/drawing/2014/main" val="3349431231"/>
                  </a:ext>
                </a:extLst>
              </a:tr>
              <a:tr h="253194">
                <a:tc>
                  <a:txBody>
                    <a:bodyPr/>
                    <a:lstStyle/>
                    <a:p>
                      <a:endParaRPr lang="en-AU" sz="1400" dirty="0">
                        <a:effectLst/>
                      </a:endParaRP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r>
                        <a:rPr lang="en-US" sz="1400" b="1" dirty="0">
                          <a:effectLst/>
                        </a:rPr>
                        <a:t>Section A: Literacy (Reading and Writing) and Numeracy</a:t>
                      </a:r>
                      <a:endParaRPr lang="en-US" sz="1400" dirty="0">
                        <a:effectLst/>
                      </a:endParaRP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3726275796"/>
                  </a:ext>
                </a:extLst>
              </a:tr>
              <a:tr h="253194">
                <a:tc>
                  <a:txBody>
                    <a:bodyPr/>
                    <a:lstStyle/>
                    <a:p>
                      <a:r>
                        <a:rPr lang="en-AU" sz="1400" dirty="0">
                          <a:effectLst/>
                        </a:rPr>
                        <a:t>9:00-9:15am</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r>
                        <a:rPr lang="en-AU" sz="1400" dirty="0">
                          <a:effectLst/>
                        </a:rPr>
                        <a:t>Reading time</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3802542121"/>
                  </a:ext>
                </a:extLst>
              </a:tr>
              <a:tr h="882566">
                <a:tc>
                  <a:txBody>
                    <a:bodyPr/>
                    <a:lstStyle/>
                    <a:p>
                      <a:r>
                        <a:rPr lang="en-AU" sz="1400" dirty="0">
                          <a:effectLst/>
                        </a:rPr>
                        <a:t>9:15-11:15am</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pPr indent="0">
                        <a:buNone/>
                      </a:pPr>
                      <a:r>
                        <a:rPr lang="en-US" sz="1400" dirty="0">
                          <a:effectLst/>
                        </a:rPr>
                        <a:t>Writing time to complete Section A which includes </a:t>
                      </a:r>
                      <a:r>
                        <a:rPr lang="en-US" sz="1400" b="0" dirty="0">
                          <a:effectLst/>
                        </a:rPr>
                        <a:t>one writing task </a:t>
                      </a:r>
                      <a:r>
                        <a:rPr lang="en-US" sz="1400" dirty="0">
                          <a:effectLst/>
                        </a:rPr>
                        <a:t>with two parts:</a:t>
                      </a:r>
                    </a:p>
                    <a:p>
                      <a:pPr marL="285750" indent="-285750">
                        <a:buFont typeface="Arial"/>
                        <a:buChar char="•"/>
                      </a:pPr>
                      <a:r>
                        <a:rPr lang="en-US" sz="1400" dirty="0">
                          <a:effectLst/>
                        </a:rPr>
                        <a:t>50 numeracy multiple-choice questions</a:t>
                      </a:r>
                    </a:p>
                    <a:p>
                      <a:pPr marL="285750" indent="-285750">
                        <a:buFont typeface="Arial"/>
                        <a:buChar char="•"/>
                      </a:pPr>
                      <a:r>
                        <a:rPr lang="en-US" sz="1400" dirty="0">
                          <a:effectLst/>
                        </a:rPr>
                        <a:t>50 reading multiple-choice questions</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1381893992"/>
                  </a:ext>
                </a:extLst>
              </a:tr>
              <a:tr h="462984">
                <a:tc>
                  <a:txBody>
                    <a:bodyPr/>
                    <a:lstStyle/>
                    <a:p>
                      <a:r>
                        <a:rPr lang="en-AU" sz="1400" dirty="0">
                          <a:effectLst/>
                        </a:rPr>
                        <a:t>11:15-1:15pm</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r>
                        <a:rPr lang="en-AU" sz="1400" dirty="0">
                          <a:effectLst/>
                        </a:rPr>
                        <a:t>Break</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4078970225"/>
                  </a:ext>
                </a:extLst>
              </a:tr>
              <a:tr h="253194">
                <a:tc>
                  <a:txBody>
                    <a:bodyPr/>
                    <a:lstStyle/>
                    <a:p>
                      <a:endParaRPr lang="en-AU" sz="1400" dirty="0">
                        <a:effectLst/>
                      </a:endParaRP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r>
                        <a:rPr lang="en-US" sz="1400" b="1" dirty="0">
                          <a:effectLst/>
                        </a:rPr>
                        <a:t>Section B: General knowledge and skills</a:t>
                      </a:r>
                      <a:endParaRPr lang="en-US" sz="1400" dirty="0">
                        <a:effectLst/>
                      </a:endParaRP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1976078075"/>
                  </a:ext>
                </a:extLst>
              </a:tr>
              <a:tr h="253194">
                <a:tc>
                  <a:txBody>
                    <a:bodyPr/>
                    <a:lstStyle/>
                    <a:p>
                      <a:r>
                        <a:rPr lang="en-AU" sz="1400" dirty="0">
                          <a:effectLst/>
                        </a:rPr>
                        <a:t>1:15-1:30pm</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r>
                        <a:rPr lang="en-AU" sz="1400" dirty="0">
                          <a:effectLst/>
                        </a:rPr>
                        <a:t>Reading time</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1940486058"/>
                  </a:ext>
                </a:extLst>
              </a:tr>
              <a:tr h="882566">
                <a:tc>
                  <a:txBody>
                    <a:bodyPr/>
                    <a:lstStyle/>
                    <a:p>
                      <a:r>
                        <a:rPr lang="en-AU" sz="1400" dirty="0">
                          <a:effectLst/>
                        </a:rPr>
                        <a:t>1:30-3:00pm</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tc>
                  <a:txBody>
                    <a:bodyPr/>
                    <a:lstStyle/>
                    <a:p>
                      <a:pPr indent="0">
                        <a:buNone/>
                      </a:pPr>
                      <a:r>
                        <a:rPr lang="en-US" sz="1400" dirty="0">
                          <a:effectLst/>
                        </a:rPr>
                        <a:t>Writing time to complete Section B which has: </a:t>
                      </a:r>
                      <a:endParaRPr lang="en-US" dirty="0"/>
                    </a:p>
                    <a:p>
                      <a:pPr marL="285750" lvl="0" indent="-285750">
                        <a:buFont typeface="Arial"/>
                        <a:buChar char="•"/>
                      </a:pPr>
                      <a:r>
                        <a:rPr lang="en-US" sz="1400" dirty="0">
                          <a:effectLst/>
                        </a:rPr>
                        <a:t>one extended writing task</a:t>
                      </a:r>
                    </a:p>
                    <a:p>
                      <a:pPr marL="285750" indent="-285750">
                        <a:buFont typeface="Arial"/>
                        <a:buChar char="•"/>
                      </a:pPr>
                      <a:r>
                        <a:rPr lang="en-US" sz="1400" dirty="0">
                          <a:effectLst/>
                        </a:rPr>
                        <a:t>25 mathematics, science and technology multiple-choice questions</a:t>
                      </a:r>
                    </a:p>
                    <a:p>
                      <a:pPr marL="285750" indent="-285750">
                        <a:buFont typeface="Arial"/>
                        <a:buChar char="•"/>
                      </a:pPr>
                      <a:r>
                        <a:rPr lang="en-US" sz="1400" dirty="0">
                          <a:effectLst/>
                        </a:rPr>
                        <a:t>25 arts and humanities multiple-choice questions</a:t>
                      </a:r>
                    </a:p>
                  </a:txBody>
                  <a:tcPr marL="47932" marR="47932" marT="23966" marB="23966" anchor="ctr">
                    <a:lnL w="7620" cap="flat" cmpd="sng" algn="ctr">
                      <a:solidFill>
                        <a:srgbClr val="004EA8"/>
                      </a:solidFill>
                      <a:prstDash val="solid"/>
                      <a:round/>
                      <a:headEnd type="none" w="med" len="med"/>
                      <a:tailEnd type="none" w="med" len="med"/>
                    </a:lnL>
                    <a:lnR w="7620" cap="flat" cmpd="sng" algn="ctr">
                      <a:solidFill>
                        <a:srgbClr val="004EA8"/>
                      </a:solidFill>
                      <a:prstDash val="solid"/>
                      <a:round/>
                      <a:headEnd type="none" w="med" len="med"/>
                      <a:tailEnd type="none" w="med" len="med"/>
                    </a:lnR>
                    <a:lnT w="7620" cap="flat" cmpd="sng" algn="ctr">
                      <a:solidFill>
                        <a:srgbClr val="004EA8"/>
                      </a:solidFill>
                      <a:prstDash val="solid"/>
                      <a:round/>
                      <a:headEnd type="none" w="med" len="med"/>
                      <a:tailEnd type="none" w="med" len="med"/>
                    </a:lnT>
                    <a:lnB w="7620" cap="flat" cmpd="sng" algn="ctr">
                      <a:solidFill>
                        <a:srgbClr val="004EA8"/>
                      </a:solidFill>
                      <a:prstDash val="solid"/>
                      <a:round/>
                      <a:headEnd type="none" w="med" len="med"/>
                      <a:tailEnd type="none" w="med" len="med"/>
                    </a:lnB>
                    <a:solidFill>
                      <a:srgbClr val="FFFFFF"/>
                    </a:solidFill>
                  </a:tcPr>
                </a:tc>
                <a:extLst>
                  <a:ext uri="{0D108BD9-81ED-4DB2-BD59-A6C34878D82A}">
                    <a16:rowId xmlns:a16="http://schemas.microsoft.com/office/drawing/2014/main" val="4279089133"/>
                  </a:ext>
                </a:extLst>
              </a:tr>
            </a:tbl>
          </a:graphicData>
        </a:graphic>
      </p:graphicFrame>
    </p:spTree>
    <p:extLst>
      <p:ext uri="{BB962C8B-B14F-4D97-AF65-F5344CB8AC3E}">
        <p14:creationId xmlns:p14="http://schemas.microsoft.com/office/powerpoint/2010/main" val="372073105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269622-CB9A-CC56-D2FD-E8CB9697F739}"/>
              </a:ext>
            </a:extLst>
          </p:cNvPr>
          <p:cNvSpPr txBox="1"/>
          <p:nvPr/>
        </p:nvSpPr>
        <p:spPr>
          <a:xfrm>
            <a:off x="107504" y="124927"/>
            <a:ext cx="8496944" cy="3231654"/>
          </a:xfrm>
          <a:prstGeom prst="rect">
            <a:avLst/>
          </a:prstGeom>
          <a:noFill/>
        </p:spPr>
        <p:txBody>
          <a:bodyPr wrap="square">
            <a:spAutoFit/>
          </a:bodyPr>
          <a:lstStyle/>
          <a:p>
            <a:r>
              <a:rPr lang="en-US" sz="3200" b="1" dirty="0">
                <a:solidFill>
                  <a:srgbClr val="0099E3"/>
                </a:solidFill>
              </a:rPr>
              <a:t>What to bring (sections A &amp; B)</a:t>
            </a:r>
          </a:p>
          <a:p>
            <a:endParaRPr lang="en-US" sz="3200" b="1" dirty="0">
              <a:solidFill>
                <a:srgbClr val="0099E3"/>
              </a:solidFill>
            </a:endParaRPr>
          </a:p>
          <a:p>
            <a:pPr marL="342900" indent="-342900">
              <a:buFont typeface="Arial" panose="020B0604020202020204" pitchFamily="34" charset="0"/>
              <a:buChar char="•"/>
            </a:pPr>
            <a:r>
              <a:rPr lang="en-US" sz="2000" dirty="0">
                <a:latin typeface="+mn-lt"/>
              </a:rPr>
              <a:t>You may take an English and/or bilingual printed dictionary into both sections of the GAT, but not a thesaurus or a combined thesaurus–dictionary. </a:t>
            </a:r>
          </a:p>
          <a:p>
            <a:pPr marL="34290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dirty="0">
                <a:latin typeface="+mn-lt"/>
              </a:rPr>
              <a:t>A scientific calculator is permitted in both sections of the GAT. </a:t>
            </a:r>
          </a:p>
          <a:p>
            <a:pPr marL="34290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dirty="0">
                <a:latin typeface="+mn-lt"/>
              </a:rPr>
              <a:t>You will need pens, pencils and an eraser to complete the GAT. </a:t>
            </a:r>
            <a:endParaRPr lang="en-AU" sz="2000" dirty="0">
              <a:latin typeface="+mn-lt"/>
            </a:endParaRPr>
          </a:p>
        </p:txBody>
      </p:sp>
      <p:sp>
        <p:nvSpPr>
          <p:cNvPr id="2" name="Rectangle 1">
            <a:extLst>
              <a:ext uri="{FF2B5EF4-FFF2-40B4-BE49-F238E27FC236}">
                <a16:creationId xmlns:a16="http://schemas.microsoft.com/office/drawing/2014/main" id="{E4F76548-7A58-8EF7-BFC1-1A8777640B2D}"/>
              </a:ext>
            </a:extLst>
          </p:cNvPr>
          <p:cNvSpPr/>
          <p:nvPr/>
        </p:nvSpPr>
        <p:spPr>
          <a:xfrm>
            <a:off x="107504" y="3219822"/>
            <a:ext cx="8012410" cy="1031051"/>
          </a:xfrm>
          <a:prstGeom prst="rect">
            <a:avLst/>
          </a:prstGeom>
        </p:spPr>
        <p:txBody>
          <a:bodyPr wrap="square">
            <a:spAutoFit/>
          </a:bodyPr>
          <a:lstStyle/>
          <a:p>
            <a:endParaRPr lang="en-AU" sz="2100" dirty="0">
              <a:solidFill>
                <a:srgbClr val="FFFF00"/>
              </a:solidFill>
            </a:endParaRPr>
          </a:p>
          <a:p>
            <a:pPr marL="342900" indent="-342900">
              <a:buFont typeface="Arial" panose="020B0604020202020204" pitchFamily="34" charset="0"/>
              <a:buChar char="•"/>
            </a:pPr>
            <a:r>
              <a:rPr lang="en-AU" sz="2000" dirty="0">
                <a:latin typeface="+mn-lt"/>
              </a:rPr>
              <a:t>Use either a blue or black pen to complete the two writing tasks and a pencil for the multiple-choice answer page.</a:t>
            </a:r>
          </a:p>
        </p:txBody>
      </p:sp>
    </p:spTree>
    <p:extLst>
      <p:ext uri="{BB962C8B-B14F-4D97-AF65-F5344CB8AC3E}">
        <p14:creationId xmlns:p14="http://schemas.microsoft.com/office/powerpoint/2010/main" val="28943738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77A619-3402-D268-0065-C75BCFD72106}"/>
              </a:ext>
            </a:extLst>
          </p:cNvPr>
          <p:cNvSpPr txBox="1"/>
          <p:nvPr/>
        </p:nvSpPr>
        <p:spPr>
          <a:xfrm>
            <a:off x="179512" y="123478"/>
            <a:ext cx="7200800" cy="461665"/>
          </a:xfrm>
          <a:prstGeom prst="rect">
            <a:avLst/>
          </a:prstGeom>
          <a:noFill/>
        </p:spPr>
        <p:txBody>
          <a:bodyPr wrap="square">
            <a:spAutoFit/>
          </a:bodyPr>
          <a:lstStyle/>
          <a:p>
            <a:r>
              <a:rPr lang="en-US" b="1" dirty="0">
                <a:solidFill>
                  <a:srgbClr val="0099E3"/>
                </a:solidFill>
              </a:rPr>
              <a:t>Do I need to study for the GAT?</a:t>
            </a:r>
            <a:endParaRPr lang="en-AU" b="1" dirty="0">
              <a:solidFill>
                <a:srgbClr val="0099E3"/>
              </a:solidFill>
            </a:endParaRPr>
          </a:p>
        </p:txBody>
      </p:sp>
      <p:sp>
        <p:nvSpPr>
          <p:cNvPr id="5" name="TextBox 4">
            <a:extLst>
              <a:ext uri="{FF2B5EF4-FFF2-40B4-BE49-F238E27FC236}">
                <a16:creationId xmlns:a16="http://schemas.microsoft.com/office/drawing/2014/main" id="{65845EB6-3EE3-E7A3-9D5F-EF21848E047F}"/>
              </a:ext>
            </a:extLst>
          </p:cNvPr>
          <p:cNvSpPr txBox="1"/>
          <p:nvPr/>
        </p:nvSpPr>
        <p:spPr>
          <a:xfrm>
            <a:off x="107504" y="771550"/>
            <a:ext cx="8352928" cy="3477875"/>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mn-lt"/>
              </a:rPr>
              <a:t>You don’t need to do any special study for the GAT. Questions are based on things you will have already learnt throughout school and things you may have experienced in life. </a:t>
            </a:r>
          </a:p>
          <a:p>
            <a:pPr marL="34290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dirty="0">
                <a:latin typeface="+mn-lt"/>
              </a:rPr>
              <a:t>For example, a writing question might ask you to draft a letter to an employer and a numeracy question might assess your ability to understand your hourly pay rate. </a:t>
            </a:r>
            <a:r>
              <a:rPr lang="en-AU" sz="2000" dirty="0">
                <a:latin typeface="+mn-lt"/>
              </a:rPr>
              <a:t>Each question provides all the information needed to work out the right answer.</a:t>
            </a:r>
          </a:p>
          <a:p>
            <a:pPr marL="34290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dirty="0">
                <a:latin typeface="+mn-lt"/>
              </a:rPr>
              <a:t>You can view sample questions and past GAT papers on the VCAA website.</a:t>
            </a:r>
            <a:endParaRPr lang="en-AU" sz="2000" dirty="0">
              <a:latin typeface="+mn-lt"/>
            </a:endParaRPr>
          </a:p>
        </p:txBody>
      </p:sp>
      <p:sp>
        <p:nvSpPr>
          <p:cNvPr id="9" name="Rectangle 8">
            <a:extLst>
              <a:ext uri="{FF2B5EF4-FFF2-40B4-BE49-F238E27FC236}">
                <a16:creationId xmlns:a16="http://schemas.microsoft.com/office/drawing/2014/main" id="{6167EA28-A85D-BF4D-6210-7C5172442C9D}"/>
              </a:ext>
            </a:extLst>
          </p:cNvPr>
          <p:cNvSpPr/>
          <p:nvPr/>
        </p:nvSpPr>
        <p:spPr>
          <a:xfrm>
            <a:off x="755576" y="3363838"/>
            <a:ext cx="8280920" cy="907941"/>
          </a:xfrm>
          <a:prstGeom prst="rect">
            <a:avLst/>
          </a:prstGeom>
        </p:spPr>
        <p:txBody>
          <a:bodyPr wrap="square">
            <a:spAutoFit/>
          </a:bodyPr>
          <a:lstStyle/>
          <a:p>
            <a:pPr>
              <a:tabLst>
                <a:tab pos="342900" algn="r"/>
                <a:tab pos="2149079" algn="ctr"/>
                <a:tab pos="4298156" algn="r"/>
              </a:tabLst>
            </a:pPr>
            <a:endParaRPr lang="en-AU" sz="2100" dirty="0">
              <a:solidFill>
                <a:srgbClr val="FFFF00"/>
              </a:solidFill>
              <a:latin typeface="Calibri" pitchFamily="34" charset="0"/>
              <a:cs typeface="Calibri" pitchFamily="34" charset="0"/>
            </a:endParaRPr>
          </a:p>
          <a:p>
            <a:endParaRPr lang="en-AU" sz="1100" dirty="0"/>
          </a:p>
          <a:p>
            <a:endParaRPr lang="en-AU" sz="2100" dirty="0"/>
          </a:p>
        </p:txBody>
      </p:sp>
    </p:spTree>
    <p:extLst>
      <p:ext uri="{BB962C8B-B14F-4D97-AF65-F5344CB8AC3E}">
        <p14:creationId xmlns:p14="http://schemas.microsoft.com/office/powerpoint/2010/main" val="18091714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7488"/>
            <a:ext cx="8856984" cy="4662815"/>
          </a:xfrm>
          <a:prstGeom prst="rect">
            <a:avLst/>
          </a:prstGeom>
        </p:spPr>
        <p:txBody>
          <a:bodyPr wrap="square">
            <a:spAutoFit/>
          </a:bodyPr>
          <a:lstStyle/>
          <a:p>
            <a:pPr lvl="0"/>
            <a:endParaRPr lang="en-AU" sz="1800" dirty="0">
              <a:latin typeface="Calibri" pitchFamily="34" charset="0"/>
              <a:ea typeface="Calibri" pitchFamily="34" charset="0"/>
              <a:cs typeface="Calibri" pitchFamily="34" charset="0"/>
            </a:endParaRPr>
          </a:p>
          <a:p>
            <a:r>
              <a:rPr lang="en-AU" b="1" dirty="0">
                <a:solidFill>
                  <a:schemeClr val="accent2"/>
                </a:solidFill>
              </a:rPr>
              <a:t>TIPS ON DOING THE GAT</a:t>
            </a:r>
          </a:p>
          <a:p>
            <a:endParaRPr lang="en-AU" dirty="0">
              <a:solidFill>
                <a:srgbClr val="FFFF00"/>
              </a:solidFill>
            </a:endParaRPr>
          </a:p>
          <a:p>
            <a:r>
              <a:rPr lang="en-AU" sz="2100" dirty="0"/>
              <a:t>• Read all the information carefully.</a:t>
            </a:r>
          </a:p>
          <a:p>
            <a:endParaRPr lang="en-AU" sz="2100" dirty="0"/>
          </a:p>
          <a:p>
            <a:r>
              <a:rPr lang="en-AU" sz="2100" dirty="0"/>
              <a:t>• Read each question and try to pick out the key ideas and information.</a:t>
            </a:r>
          </a:p>
          <a:p>
            <a:endParaRPr lang="en-AU" sz="2100" dirty="0"/>
          </a:p>
          <a:p>
            <a:r>
              <a:rPr lang="en-AU" sz="2100" dirty="0"/>
              <a:t>• For the multiple-choice questions, try to quickly reject choices that appear wrong, then read the question again and select the answer most likely to be right.</a:t>
            </a:r>
          </a:p>
          <a:p>
            <a:endParaRPr lang="en-AU" sz="2100" dirty="0"/>
          </a:p>
          <a:p>
            <a:r>
              <a:rPr lang="en-AU" sz="2100" dirty="0"/>
              <a:t>• Attempt all questions and don’t spend too much time on any one question. Questions can be revisited later.</a:t>
            </a:r>
            <a:endParaRPr lang="en-AU" sz="2100"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Student familiarisation </a:t>
            </a:r>
          </a:p>
        </p:txBody>
      </p:sp>
      <p:sp>
        <p:nvSpPr>
          <p:cNvPr id="3" name="Content Placeholder 2"/>
          <p:cNvSpPr>
            <a:spLocks noGrp="1"/>
          </p:cNvSpPr>
          <p:nvPr>
            <p:ph idx="1"/>
          </p:nvPr>
        </p:nvSpPr>
        <p:spPr/>
        <p:txBody>
          <a:bodyPr/>
          <a:lstStyle/>
          <a:p>
            <a:r>
              <a:rPr lang="en-US" sz="1400" dirty="0"/>
              <a:t>Section A &amp; B</a:t>
            </a:r>
            <a:endParaRPr lang="en-AU" sz="1400" dirty="0">
              <a:cs typeface="Arial"/>
            </a:endParaRPr>
          </a:p>
          <a:p>
            <a:endParaRPr lang="en-AU" sz="1400" dirty="0">
              <a:cs typeface="Arial"/>
            </a:endParaRPr>
          </a:p>
          <a:p>
            <a:pPr lvl="1"/>
            <a:r>
              <a:rPr lang="en-US" sz="1400" dirty="0"/>
              <a:t>Questions will be similar to those in past GAT papers (2024 and earlier), available online</a:t>
            </a:r>
          </a:p>
          <a:p>
            <a:pPr lvl="1"/>
            <a:endParaRPr lang="en-US" sz="1400" dirty="0"/>
          </a:p>
          <a:p>
            <a:pPr lvl="1"/>
            <a:r>
              <a:rPr lang="en-AU" sz="1200" dirty="0">
                <a:hlinkClick r:id="rId3"/>
              </a:rPr>
              <a:t>Pages - Past GATs (vcaa.vic.edu.au)</a:t>
            </a:r>
            <a:endParaRPr lang="en-AU" sz="1200" dirty="0"/>
          </a:p>
          <a:p>
            <a:pPr lvl="1"/>
            <a:endParaRPr lang="en-AU" sz="1200" dirty="0">
              <a:cs typeface="Arial"/>
            </a:endParaRPr>
          </a:p>
          <a:p>
            <a:pPr lvl="1"/>
            <a:endParaRPr lang="en-AU" sz="1200" dirty="0">
              <a:cs typeface="Arial"/>
            </a:endParaRPr>
          </a:p>
          <a:p>
            <a:pPr marL="457200" lvl="1" indent="0">
              <a:buNone/>
            </a:pPr>
            <a:r>
              <a:rPr lang="en-AU" sz="1200" dirty="0">
                <a:cs typeface="Arial"/>
              </a:rPr>
              <a:t>2025 TRIAL PAPER IS AVAILABLE FOR YOU TO PRACTICE (AVAILABLE ON SEQTA SOON)</a:t>
            </a:r>
            <a:endParaRPr lang="en-US" sz="1400" dirty="0">
              <a:cs typeface="Arial"/>
            </a:endParaRPr>
          </a:p>
          <a:p>
            <a:pPr lvl="1"/>
            <a:endParaRPr lang="en-US" sz="1200" dirty="0">
              <a:cs typeface="Arial"/>
            </a:endParaRPr>
          </a:p>
          <a:p>
            <a:pPr marL="0" indent="0">
              <a:spcBef>
                <a:spcPct val="30000"/>
              </a:spcBef>
              <a:buNone/>
            </a:pPr>
            <a:endParaRPr lang="en-AU" sz="1400" b="0" dirty="0">
              <a:ea typeface="+mn-lt"/>
              <a:cs typeface="+mn-lt"/>
            </a:endParaRPr>
          </a:p>
          <a:p>
            <a:pPr marL="0" indent="0">
              <a:spcBef>
                <a:spcPct val="30000"/>
              </a:spcBef>
              <a:buNone/>
            </a:pPr>
            <a:endParaRPr lang="en-US" sz="1400" b="0" dirty="0">
              <a:ea typeface="+mn-lt"/>
              <a:cs typeface="+mn-lt"/>
            </a:endParaRPr>
          </a:p>
          <a:p>
            <a:pPr marL="0" indent="0">
              <a:spcBef>
                <a:spcPct val="30000"/>
              </a:spcBef>
              <a:buNone/>
            </a:pPr>
            <a:endParaRPr lang="en-AU" sz="1400" b="0" dirty="0">
              <a:cs typeface="Arial"/>
            </a:endParaRPr>
          </a:p>
        </p:txBody>
      </p:sp>
    </p:spTree>
    <p:extLst>
      <p:ext uri="{BB962C8B-B14F-4D97-AF65-F5344CB8AC3E}">
        <p14:creationId xmlns:p14="http://schemas.microsoft.com/office/powerpoint/2010/main" val="212948720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 </a:t>
            </a:r>
            <a:endParaRPr lang="en-AU" dirty="0"/>
          </a:p>
        </p:txBody>
      </p:sp>
      <p:sp>
        <p:nvSpPr>
          <p:cNvPr id="5" name="TextBox 4">
            <a:extLst>
              <a:ext uri="{FF2B5EF4-FFF2-40B4-BE49-F238E27FC236}">
                <a16:creationId xmlns:a16="http://schemas.microsoft.com/office/drawing/2014/main" id="{7FE312FE-2A05-686C-C7AD-075E8916C688}"/>
              </a:ext>
            </a:extLst>
          </p:cNvPr>
          <p:cNvSpPr txBox="1"/>
          <p:nvPr/>
        </p:nvSpPr>
        <p:spPr>
          <a:xfrm>
            <a:off x="179512" y="1059277"/>
            <a:ext cx="8712968" cy="1938992"/>
          </a:xfrm>
          <a:prstGeom prst="rect">
            <a:avLst/>
          </a:prstGeom>
          <a:noFill/>
        </p:spPr>
        <p:txBody>
          <a:bodyPr wrap="square">
            <a:spAutoFit/>
          </a:bodyPr>
          <a:lstStyle/>
          <a:p>
            <a:r>
              <a:rPr lang="en-US" sz="2000" dirty="0">
                <a:latin typeface="+mn-lt"/>
              </a:rPr>
              <a:t>In December you’ll receive a GAT Statement of Results as part of your overall results package, which will indicate whether you have met the literacy and numeracy standards. </a:t>
            </a:r>
          </a:p>
          <a:p>
            <a:endParaRPr lang="en-US" sz="2000" dirty="0">
              <a:latin typeface="+mn-lt"/>
            </a:endParaRPr>
          </a:p>
          <a:p>
            <a:r>
              <a:rPr lang="en-US" sz="2000" dirty="0">
                <a:latin typeface="+mn-lt"/>
              </a:rPr>
              <a:t>If you don’t meet the literacy and numeracy standards in 2025, you can </a:t>
            </a:r>
            <a:r>
              <a:rPr lang="en-US" sz="2000" dirty="0" err="1">
                <a:latin typeface="+mn-lt"/>
              </a:rPr>
              <a:t>resit</a:t>
            </a:r>
            <a:r>
              <a:rPr lang="en-US" sz="2000" dirty="0">
                <a:latin typeface="+mn-lt"/>
              </a:rPr>
              <a:t> the GAT in 2026.</a:t>
            </a:r>
            <a:endParaRPr lang="en-AU" sz="2000" dirty="0">
              <a:latin typeface="+mn-lt"/>
            </a:endParaRPr>
          </a:p>
        </p:txBody>
      </p:sp>
    </p:spTree>
    <p:extLst>
      <p:ext uri="{BB962C8B-B14F-4D97-AF65-F5344CB8AC3E}">
        <p14:creationId xmlns:p14="http://schemas.microsoft.com/office/powerpoint/2010/main" val="440759507"/>
      </p:ext>
    </p:extLst>
  </p:cSld>
  <p:clrMapOvr>
    <a:masterClrMapping/>
  </p:clrMapOvr>
  <p:transition/>
</p:sld>
</file>

<file path=ppt/theme/theme1.xml><?xml version="1.0" encoding="utf-8"?>
<a:theme xmlns:a="http://schemas.openxmlformats.org/drawingml/2006/main" name="VCAA Powerpoint Template">
  <a:themeElements>
    <a:clrScheme name="VCAA">
      <a:dk1>
        <a:srgbClr val="000000"/>
      </a:dk1>
      <a:lt1>
        <a:srgbClr val="FFFFFF"/>
      </a:lt1>
      <a:dk2>
        <a:srgbClr val="000000"/>
      </a:dk2>
      <a:lt2>
        <a:srgbClr val="808080"/>
      </a:lt2>
      <a:accent1>
        <a:srgbClr val="00CC99"/>
      </a:accent1>
      <a:accent2>
        <a:srgbClr val="0096DF"/>
      </a:accent2>
      <a:accent3>
        <a:srgbClr val="FFFFFF"/>
      </a:accent3>
      <a:accent4>
        <a:srgbClr val="000000"/>
      </a:accent4>
      <a:accent5>
        <a:srgbClr val="AAE2CA"/>
      </a:accent5>
      <a:accent6>
        <a:srgbClr val="0096DF"/>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VCAAPowerPointWidescreen.pptx" id="{0C9E7247-132D-46A0-A7D4-A14763420684}" vid="{A1EA8A44-BFF1-4734-9327-89A176A3C72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WebCM Documents" ma:contentTypeID="0x0101008840106FE30D4F50BC61A726A7CA6E3800C6AB3851F4F88F40B98871D148B8EC2C" ma:contentTypeVersion="4" ma:contentTypeDescription="WebCM Documents Content Type" ma:contentTypeScope="" ma:versionID="e73aee440f9d3f68e8134aa91b3d50aa">
  <xsd:schema xmlns:xsd="http://www.w3.org/2001/XMLSchema" xmlns:xs="http://www.w3.org/2001/XMLSchema" xmlns:p="http://schemas.microsoft.com/office/2006/metadata/properties" xmlns:ns1="http://schemas.microsoft.com/sharepoint/v3" xmlns:ns2="1aab662d-a6b2-42d6-996b-a574723d1ad8" targetNamespace="http://schemas.microsoft.com/office/2006/metadata/properties" ma:root="true" ma:fieldsID="aed2d7a842b0ab8c227ca457903e19d0" ns1:_="" ns2:_="">
    <xsd:import namespace="http://schemas.microsoft.com/sharepoint/v3"/>
    <xsd:import namespace="1aab662d-a6b2-42d6-996b-a574723d1ad8"/>
    <xsd:element name="properties">
      <xsd:complexType>
        <xsd:sequence>
          <xsd:element name="documentManagement">
            <xsd:complexType>
              <xsd:all>
                <xsd:element ref="ns1:DEECD_Description" minOccurs="0"/>
                <xsd:element ref="ns1:DEECD_Publisher" minOccurs="0"/>
                <xsd:element ref="ns1:DEECD_Keywords" minOccurs="0"/>
                <xsd:element ref="ns1:PublishingStartDate" minOccurs="0"/>
                <xsd:element ref="ns1:PublishingExpirationDate" minOccurs="0"/>
                <xsd:element ref="ns2:TaxCatchAll" minOccurs="0"/>
                <xsd:element ref="ns2:pfad5814e62747ed9f131defefc62dac" minOccurs="0"/>
                <xsd:element ref="ns2:a319977fc8504e09982f090ae1d7c602" minOccurs="0"/>
                <xsd:element ref="ns2:ofbb8b9a280a423a91cf717fb81349cd" minOccurs="0"/>
                <xsd:element ref="ns2:b1688cb4a3a940449dc8286705012a42" minOccurs="0"/>
                <xsd:element ref="ns1:DEECD_Expir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ECD_Description" ma:index="8" nillable="true" ma:displayName="Description" ma:internalName="DEECD_Description">
      <xsd:simpleType>
        <xsd:restriction base="dms:Note">
          <xsd:maxLength value="255"/>
        </xsd:restriction>
      </xsd:simpleType>
    </xsd:element>
    <xsd:element name="DEECD_Publisher" ma:index="9" nillable="true" ma:displayName="Publisher" ma:default="Department of Education and early Childhood Development" ma:internalName="DEECD_Publisher">
      <xsd:simpleType>
        <xsd:restriction base="dms:Text"/>
      </xsd:simpleType>
    </xsd:element>
    <xsd:element name="DEECD_Keywords" ma:index="14" nillable="true" ma:displayName="Keywords" ma:internalName="DEECD_Keywords">
      <xsd:simpleType>
        <xsd:restriction base="dms:Note">
          <xsd:maxLength value="255"/>
        </xsd:restriction>
      </xsd:simpleType>
    </xsd:element>
    <xsd:element name="PublishingStartDate" ma:index="15"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6"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DEECD_Expired" ma:index="23" nillable="true" ma:displayName="Expired" ma:default="0" ma:internalName="DEECD_Expir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aab662d-a6b2-42d6-996b-a574723d1ad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0074adc-11cd-43a7-822e-3f870fae400d}" ma:internalName="TaxCatchAll" ma:showField="CatchAllData" ma:web="1aab662d-a6b2-42d6-996b-a574723d1ad8">
      <xsd:complexType>
        <xsd:complexContent>
          <xsd:extension base="dms:MultiChoiceLookup">
            <xsd:sequence>
              <xsd:element name="Value" type="dms:Lookup" maxOccurs="unbounded" minOccurs="0" nillable="true"/>
            </xsd:sequence>
          </xsd:extension>
        </xsd:complexContent>
      </xsd:complexType>
    </xsd:element>
    <xsd:element name="pfad5814e62747ed9f131defefc62dac" ma:index="18" nillable="true" ma:taxonomy="true" ma:internalName="pfad5814e62747ed9f131defefc62dac" ma:taxonomyFieldName="DEECD_SubjectCategory" ma:displayName="Subject Category" ma:fieldId="{9fad5814-e627-47ed-9f13-1defefc62dac}" ma:sspId="272df97b-2740-40bb-9c0d-572a441144cd" ma:termSetId="cc6468fc-15c3-4209-9517-a733b6c80435" ma:anchorId="00000000-0000-0000-0000-000000000000" ma:open="false" ma:isKeyword="false">
      <xsd:complexType>
        <xsd:sequence>
          <xsd:element ref="pc:Terms" minOccurs="0" maxOccurs="1"/>
        </xsd:sequence>
      </xsd:complexType>
    </xsd:element>
    <xsd:element name="a319977fc8504e09982f090ae1d7c602" ma:index="19" nillable="true" ma:taxonomy="true" ma:internalName="a319977fc8504e09982f090ae1d7c602" ma:taxonomyFieldName="DEECD_ItemType" ma:displayName="Item Type" ma:fieldId="{a319977f-c850-4e09-982f-090ae1d7c602}" ma:sspId="272df97b-2740-40bb-9c0d-572a441144cd" ma:termSetId="87a54e1a-a086-4056-9430-e3def70b5bc0" ma:anchorId="00000000-0000-0000-0000-000000000000" ma:open="false" ma:isKeyword="false">
      <xsd:complexType>
        <xsd:sequence>
          <xsd:element ref="pc:Terms" minOccurs="0" maxOccurs="1"/>
        </xsd:sequence>
      </xsd:complexType>
    </xsd:element>
    <xsd:element name="ofbb8b9a280a423a91cf717fb81349cd" ma:index="20" nillable="true" ma:taxonomy="true" ma:internalName="ofbb8b9a280a423a91cf717fb81349cd" ma:taxonomyFieldName="DEECD_Author" ma:displayName="Author" ma:fieldId="{8fbb8b9a-280a-423a-91cf-717fb81349cd}" ma:sspId="272df97b-2740-40bb-9c0d-572a441144cd" ma:termSetId="f9681774-4169-418a-ae49-9bc331f72a4f" ma:anchorId="00000000-0000-0000-0000-000000000000" ma:open="false" ma:isKeyword="false">
      <xsd:complexType>
        <xsd:sequence>
          <xsd:element ref="pc:Terms" minOccurs="0" maxOccurs="1"/>
        </xsd:sequence>
      </xsd:complexType>
    </xsd:element>
    <xsd:element name="b1688cb4a3a940449dc8286705012a42" ma:index="21" nillable="true" ma:taxonomy="true" ma:internalName="b1688cb4a3a940449dc8286705012a42" ma:taxonomyFieldName="DEECD_Audience" ma:displayName="Audience" ma:fieldId="{b1688cb4-a3a9-4044-9dc8-286705012a42}" ma:taxonomyMulti="true" ma:sspId="272df97b-2740-40bb-9c0d-572a441144cd" ma:termSetId="af0be819-ce00-4865-904d-8408c82c2300"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1688cb4a3a940449dc8286705012a42 xmlns="1aab662d-a6b2-42d6-996b-a574723d1ad8">
      <Terms xmlns="http://schemas.microsoft.com/office/infopath/2007/PartnerControls"/>
    </b1688cb4a3a940449dc8286705012a42>
    <DEECD_Publisher xmlns="http://schemas.microsoft.com/sharepoint/v3">Department of Education and early Childhood Development</DEECD_Publisher>
    <pfad5814e62747ed9f131defefc62dac xmlns="1aab662d-a6b2-42d6-996b-a574723d1ad8">
      <Terms xmlns="http://schemas.microsoft.com/office/infopath/2007/PartnerControls"/>
    </pfad5814e62747ed9f131defefc62dac>
    <a319977fc8504e09982f090ae1d7c602 xmlns="1aab662d-a6b2-42d6-996b-a574723d1ad8">
      <Terms xmlns="http://schemas.microsoft.com/office/infopath/2007/PartnerControls"/>
    </a319977fc8504e09982f090ae1d7c602>
    <DEECD_Expired xmlns="http://schemas.microsoft.com/sharepoint/v3">false</DEECD_Expired>
    <DEECD_Keywords xmlns="http://schemas.microsoft.com/sharepoint/v3" xsi:nil="true"/>
    <PublishingExpirationDate xmlns="http://schemas.microsoft.com/sharepoint/v3" xsi:nil="true"/>
    <DEECD_Description xmlns="http://schemas.microsoft.com/sharepoint/v3" xsi:nil="true"/>
    <PublishingStartDate xmlns="http://schemas.microsoft.com/sharepoint/v3" xsi:nil="true"/>
    <TaxCatchAll xmlns="1aab662d-a6b2-42d6-996b-a574723d1ad8"/>
    <ofbb8b9a280a423a91cf717fb81349cd xmlns="1aab662d-a6b2-42d6-996b-a574723d1ad8">
      <Terms xmlns="http://schemas.microsoft.com/office/infopath/2007/PartnerControls"/>
    </ofbb8b9a280a423a91cf717fb81349cd>
  </documentManagement>
</p:properties>
</file>

<file path=customXml/itemProps1.xml><?xml version="1.0" encoding="utf-8"?>
<ds:datastoreItem xmlns:ds="http://schemas.openxmlformats.org/officeDocument/2006/customXml" ds:itemID="{A5B15B75-E3CD-4E2A-B3B0-995C4D3D50F5}">
  <ds:schemaRefs>
    <ds:schemaRef ds:uri="http://schemas.microsoft.com/sharepoint/v3/contenttype/forms"/>
  </ds:schemaRefs>
</ds:datastoreItem>
</file>

<file path=customXml/itemProps2.xml><?xml version="1.0" encoding="utf-8"?>
<ds:datastoreItem xmlns:ds="http://schemas.openxmlformats.org/officeDocument/2006/customXml" ds:itemID="{8708226B-3517-4370-814A-5CA6432FB0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aab662d-a6b2-42d6-996b-a574723d1a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C10D6F-BCFD-4CED-BCD0-BD434EE4B160}">
  <ds:schemaRefs>
    <ds:schemaRef ds:uri="http://www.w3.org/XML/1998/namespace"/>
    <ds:schemaRef ds:uri="http://purl.org/dc/terms/"/>
    <ds:schemaRef ds:uri="http://schemas.microsoft.com/office/2006/documentManagement/types"/>
    <ds:schemaRef ds:uri="9957f959-55d2-4105-9a56-cb6cf5ca76a5"/>
    <ds:schemaRef ds:uri="http://purl.org/dc/dcmitype/"/>
    <ds:schemaRef ds:uri="http://schemas.microsoft.com/office/infopath/2007/PartnerControls"/>
    <ds:schemaRef ds:uri="http://purl.org/dc/elements/1.1/"/>
    <ds:schemaRef ds:uri="http://schemas.openxmlformats.org/package/2006/metadata/core-properties"/>
    <ds:schemaRef ds:uri="0b0eb7b5-5850-4bfa-bad7-398947d20ad1"/>
    <ds:schemaRef ds:uri="http://schemas.microsoft.com/office/2006/metadata/properties"/>
    <ds:schemaRef ds:uri="1aab662d-a6b2-42d6-996b-a574723d1ad8"/>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VCAAPowerPointWidescreen</Template>
  <TotalTime>2364</TotalTime>
  <Words>543</Words>
  <Application>Microsoft Office PowerPoint</Application>
  <PresentationFormat>On-screen Show (16:9)</PresentationFormat>
  <Paragraphs>80</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Verdana</vt:lpstr>
      <vt:lpstr>Wingdings</vt:lpstr>
      <vt:lpstr>VCAA Powerpoint Template</vt:lpstr>
      <vt:lpstr>PowerPoint Presentation</vt:lpstr>
      <vt:lpstr>Test Structure</vt:lpstr>
      <vt:lpstr>  Test Schedule</vt:lpstr>
      <vt:lpstr>PowerPoint Presentation</vt:lpstr>
      <vt:lpstr>PowerPoint Presentation</vt:lpstr>
      <vt:lpstr>PowerPoint Presentation</vt:lpstr>
      <vt:lpstr>Student familiarisation </vt:lpstr>
      <vt:lpstr>Reporting </vt:lpstr>
    </vt:vector>
  </TitlesOfParts>
  <Company>VCAA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Achievement Test (GAT)</dc:title>
  <dc:creator>Victoria</dc:creator>
  <cp:lastModifiedBy>Lisa Hobbs</cp:lastModifiedBy>
  <cp:revision>297</cp:revision>
  <cp:lastPrinted>2022-05-23T03:17:59Z</cp:lastPrinted>
  <dcterms:created xsi:type="dcterms:W3CDTF">2022-05-03T06:54:26Z</dcterms:created>
  <dcterms:modified xsi:type="dcterms:W3CDTF">2025-06-11T00:01:17Z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0x0101008840106FE30D4F50BC61A726A7CA6E3800C6AB3851F4F88F40B98871D148B8EC2C</vt:lpwstr>
  </property>
</Properties>
</file>