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5"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9CE90-A833-413E-9C99-0CE40B9818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6134071D-202B-4310-828D-6D9177B6B0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FB68904-881E-4916-B4DC-DDFE0BE2CED2}"/>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5" name="Footer Placeholder 4">
            <a:extLst>
              <a:ext uri="{FF2B5EF4-FFF2-40B4-BE49-F238E27FC236}">
                <a16:creationId xmlns:a16="http://schemas.microsoft.com/office/drawing/2014/main" id="{56E25FDD-AE4D-4B45-BA06-AE81CF74F6C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41939E-9467-4870-8F1B-DC57A1C3F279}"/>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104362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2A60-BD28-45B4-BCF2-77E07D7C1FD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16EDFAC-8487-4009-9DEE-D2CF7F934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C632CCC-A105-4B1E-8BA4-34C91F9C973B}"/>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5" name="Footer Placeholder 4">
            <a:extLst>
              <a:ext uri="{FF2B5EF4-FFF2-40B4-BE49-F238E27FC236}">
                <a16:creationId xmlns:a16="http://schemas.microsoft.com/office/drawing/2014/main" id="{4CEC7C92-2212-41F2-AEA1-9C45E2F68F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9B3A573-9495-413B-A916-17205AF2B15C}"/>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317894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542FC7-1CD0-41A0-A294-88968D34AB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21928B9-E0B4-4505-A42C-866CE81003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23C6F7-DDDD-4369-AF0A-78843BFDB8D2}"/>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5" name="Footer Placeholder 4">
            <a:extLst>
              <a:ext uri="{FF2B5EF4-FFF2-40B4-BE49-F238E27FC236}">
                <a16:creationId xmlns:a16="http://schemas.microsoft.com/office/drawing/2014/main" id="{6C07DC61-8B70-4AED-B4CB-996847AC2E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818F11-AE85-4ED9-A7D2-8F0C0BEA4B74}"/>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62021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6549-F97C-4FC2-8424-5C4470BB2CE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DAC76B-20D9-4057-A7BA-D5CC5E29BD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A147E46-AA5B-4435-BE4F-8DED0E3EECF3}"/>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5" name="Footer Placeholder 4">
            <a:extLst>
              <a:ext uri="{FF2B5EF4-FFF2-40B4-BE49-F238E27FC236}">
                <a16:creationId xmlns:a16="http://schemas.microsoft.com/office/drawing/2014/main" id="{38D16600-A136-4841-8B35-324F238CA1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8DB55F2-F5AC-41D2-A3FC-D44B57B12D24}"/>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40672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67E6-6F1B-49E9-BEB1-22020F8AAF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5422A14A-4A15-4DA2-8A06-D5DD34265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3B04DB-991B-4FD3-941A-B4DCEA49DCBF}"/>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5" name="Footer Placeholder 4">
            <a:extLst>
              <a:ext uri="{FF2B5EF4-FFF2-40B4-BE49-F238E27FC236}">
                <a16:creationId xmlns:a16="http://schemas.microsoft.com/office/drawing/2014/main" id="{8042086C-9DCA-455D-A081-115625FD94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4A867CC-2001-4766-8A95-153A685053AE}"/>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90294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DF09-D73B-449F-B540-EC0B63E0FB2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10F6BE2-9350-4AFC-917C-9BD8843652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04B04EC5-0D1E-4DBB-B2E3-B7B90EF543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41592A5-3AFB-4F2E-91C0-2B7B2B976F9E}"/>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6" name="Footer Placeholder 5">
            <a:extLst>
              <a:ext uri="{FF2B5EF4-FFF2-40B4-BE49-F238E27FC236}">
                <a16:creationId xmlns:a16="http://schemas.microsoft.com/office/drawing/2014/main" id="{FF28744D-1662-45E6-9ED8-1078DE2FE6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20D5C5D-468E-49F0-9AA3-341F88576D57}"/>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216955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8EF21-AB28-485B-9D98-0F471335E68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7F119DA-0CF7-47C6-9597-7B07CFD1E3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C59FDD-51B1-406E-9299-43BC169B07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422B53F-D84D-4563-BAAC-8818676F0D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9B502D-FEE0-4C05-A812-858AB1550D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0D32215-4F2E-45A2-88DC-A9B569A635F4}"/>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8" name="Footer Placeholder 7">
            <a:extLst>
              <a:ext uri="{FF2B5EF4-FFF2-40B4-BE49-F238E27FC236}">
                <a16:creationId xmlns:a16="http://schemas.microsoft.com/office/drawing/2014/main" id="{27232D11-5DE2-4D8A-A118-07B71911A8B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5CEF994-822C-40F9-B683-3A479B649992}"/>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374803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AB62C-026B-4573-AD6E-78DBC392CCA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422B572-5CD3-45B1-8AED-F348A529E31D}"/>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4" name="Footer Placeholder 3">
            <a:extLst>
              <a:ext uri="{FF2B5EF4-FFF2-40B4-BE49-F238E27FC236}">
                <a16:creationId xmlns:a16="http://schemas.microsoft.com/office/drawing/2014/main" id="{AFD12172-CEA0-4B8C-AE8C-2331F380C0B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D264A91-CC11-4603-A498-0C625EE42776}"/>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1550413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D3C35A-A296-4213-8874-2382F34F6AE9}"/>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3" name="Footer Placeholder 2">
            <a:extLst>
              <a:ext uri="{FF2B5EF4-FFF2-40B4-BE49-F238E27FC236}">
                <a16:creationId xmlns:a16="http://schemas.microsoft.com/office/drawing/2014/main" id="{82586A7C-4694-4A96-AF96-98CBD42F9A2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CF150B8-017F-4597-AFB7-09669C49647C}"/>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404395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AF7F-0700-4BEC-85A4-284808CB3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5D01958-8F4B-493B-A9FC-856DA41E27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69E496B-6101-43E7-9CAC-B779992D6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3AA194-0A5A-4503-9DCB-9EAC6E34E9FC}"/>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6" name="Footer Placeholder 5">
            <a:extLst>
              <a:ext uri="{FF2B5EF4-FFF2-40B4-BE49-F238E27FC236}">
                <a16:creationId xmlns:a16="http://schemas.microsoft.com/office/drawing/2014/main" id="{89C1281F-D4EB-4865-B25D-03B795EBFF3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141CC18-8524-49F4-9F0E-BB4167141A31}"/>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183617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5103B-7406-4F73-AE0A-45D903D98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B1744E3-D57A-40F0-992C-F0C315EDC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7A2B5D4-1731-4D14-BB23-6A13F141A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3E8B69-9147-4FDC-A72E-9F5FAAE8C626}"/>
              </a:ext>
            </a:extLst>
          </p:cNvPr>
          <p:cNvSpPr>
            <a:spLocks noGrp="1"/>
          </p:cNvSpPr>
          <p:nvPr>
            <p:ph type="dt" sz="half" idx="10"/>
          </p:nvPr>
        </p:nvSpPr>
        <p:spPr/>
        <p:txBody>
          <a:bodyPr/>
          <a:lstStyle/>
          <a:p>
            <a:fld id="{9BA0239B-7F5E-43E6-8EDA-572B85FDF0D7}" type="datetimeFigureOut">
              <a:rPr lang="en-AU" smtClean="0"/>
              <a:t>24/07/2020</a:t>
            </a:fld>
            <a:endParaRPr lang="en-AU"/>
          </a:p>
        </p:txBody>
      </p:sp>
      <p:sp>
        <p:nvSpPr>
          <p:cNvPr id="6" name="Footer Placeholder 5">
            <a:extLst>
              <a:ext uri="{FF2B5EF4-FFF2-40B4-BE49-F238E27FC236}">
                <a16:creationId xmlns:a16="http://schemas.microsoft.com/office/drawing/2014/main" id="{D61E3441-7F49-4000-B4F5-C3369E0BDF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297D820-88F7-4ACE-88D3-79A01A1C7B40}"/>
              </a:ext>
            </a:extLst>
          </p:cNvPr>
          <p:cNvSpPr>
            <a:spLocks noGrp="1"/>
          </p:cNvSpPr>
          <p:nvPr>
            <p:ph type="sldNum" sz="quarter" idx="12"/>
          </p:nvPr>
        </p:nvSpPr>
        <p:spPr/>
        <p:txBody>
          <a:bodyPr/>
          <a:lstStyle/>
          <a:p>
            <a:fld id="{9E77E1FB-2348-43EE-AE69-BEBD3224F1A5}" type="slidenum">
              <a:rPr lang="en-AU" smtClean="0"/>
              <a:t>‹#›</a:t>
            </a:fld>
            <a:endParaRPr lang="en-AU"/>
          </a:p>
        </p:txBody>
      </p:sp>
    </p:spTree>
    <p:extLst>
      <p:ext uri="{BB962C8B-B14F-4D97-AF65-F5344CB8AC3E}">
        <p14:creationId xmlns:p14="http://schemas.microsoft.com/office/powerpoint/2010/main" val="297479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AAE37-3945-4C1B-B734-E6F40D403D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B95927D-59BB-472B-8F1E-EB6DF37AFC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93A2EA5-8C70-4DCE-9AF9-0E2A7DA2D6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0239B-7F5E-43E6-8EDA-572B85FDF0D7}" type="datetimeFigureOut">
              <a:rPr lang="en-AU" smtClean="0"/>
              <a:t>24/07/2020</a:t>
            </a:fld>
            <a:endParaRPr lang="en-AU"/>
          </a:p>
        </p:txBody>
      </p:sp>
      <p:sp>
        <p:nvSpPr>
          <p:cNvPr id="5" name="Footer Placeholder 4">
            <a:extLst>
              <a:ext uri="{FF2B5EF4-FFF2-40B4-BE49-F238E27FC236}">
                <a16:creationId xmlns:a16="http://schemas.microsoft.com/office/drawing/2014/main" id="{F2B365D0-E4B3-43C6-9AFE-13C0584AD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15904EB-F327-4536-97C5-AD25C807F6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7E1FB-2348-43EE-AE69-BEBD3224F1A5}" type="slidenum">
              <a:rPr lang="en-AU" smtClean="0"/>
              <a:t>‹#›</a:t>
            </a:fld>
            <a:endParaRPr lang="en-AU"/>
          </a:p>
        </p:txBody>
      </p:sp>
    </p:spTree>
    <p:extLst>
      <p:ext uri="{BB962C8B-B14F-4D97-AF65-F5344CB8AC3E}">
        <p14:creationId xmlns:p14="http://schemas.microsoft.com/office/powerpoint/2010/main" val="1912092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001F-0760-4EF5-B4CE-46FD01B5F03B}"/>
              </a:ext>
            </a:extLst>
          </p:cNvPr>
          <p:cNvSpPr>
            <a:spLocks noGrp="1"/>
          </p:cNvSpPr>
          <p:nvPr>
            <p:ph type="ctrTitle"/>
          </p:nvPr>
        </p:nvSpPr>
        <p:spPr>
          <a:xfrm>
            <a:off x="1524000" y="1070169"/>
            <a:ext cx="9144000" cy="1369046"/>
          </a:xfrm>
        </p:spPr>
        <p:txBody>
          <a:bodyPr>
            <a:normAutofit fontScale="90000"/>
          </a:bodyPr>
          <a:lstStyle/>
          <a:p>
            <a:r>
              <a:rPr lang="en-US" dirty="0"/>
              <a:t>Some Research on the Link </a:t>
            </a:r>
            <a:br>
              <a:rPr lang="en-US" dirty="0"/>
            </a:br>
            <a:r>
              <a:rPr lang="en-US" dirty="0"/>
              <a:t>between Reading and </a:t>
            </a:r>
            <a:r>
              <a:rPr lang="en-US"/>
              <a:t>Learning Outcomes </a:t>
            </a:r>
            <a:r>
              <a:rPr lang="en-US" dirty="0"/>
              <a:t>in School</a:t>
            </a:r>
            <a:endParaRPr lang="en-AU" dirty="0"/>
          </a:p>
        </p:txBody>
      </p:sp>
      <p:pic>
        <p:nvPicPr>
          <p:cNvPr id="6146" name="Picture 2" descr="Image result for book&quot;">
            <a:extLst>
              <a:ext uri="{FF2B5EF4-FFF2-40B4-BE49-F238E27FC236}">
                <a16:creationId xmlns:a16="http://schemas.microsoft.com/office/drawing/2014/main" id="{2F10C1D5-4073-40BD-963C-BDD118908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648" y="2685032"/>
            <a:ext cx="4965896" cy="310279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Image result for person reading ipad">
            <a:extLst>
              <a:ext uri="{FF2B5EF4-FFF2-40B4-BE49-F238E27FC236}">
                <a16:creationId xmlns:a16="http://schemas.microsoft.com/office/drawing/2014/main" id="{83A368EE-EFA9-4F8F-BA59-9635E06B06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5457" y="2687955"/>
            <a:ext cx="5347739" cy="3099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39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F32B5A-B150-426D-942C-E14F9301DD70}"/>
              </a:ext>
            </a:extLst>
          </p:cNvPr>
          <p:cNvSpPr>
            <a:spLocks noGrp="1"/>
          </p:cNvSpPr>
          <p:nvPr>
            <p:ph idx="1"/>
          </p:nvPr>
        </p:nvSpPr>
        <p:spPr>
          <a:xfrm>
            <a:off x="838200" y="309489"/>
            <a:ext cx="10515600" cy="2278966"/>
          </a:xfrm>
        </p:spPr>
        <p:txBody>
          <a:bodyPr>
            <a:normAutofit/>
          </a:bodyPr>
          <a:lstStyle/>
          <a:p>
            <a:pPr marL="0" indent="0">
              <a:buNone/>
            </a:pPr>
            <a:r>
              <a:rPr lang="en-US" b="1" dirty="0"/>
              <a:t>‘Barbara Taylor and Barbara Frye studied the relationship between independent reading and academic achievement. </a:t>
            </a:r>
          </a:p>
          <a:p>
            <a:pPr marL="0" indent="0">
              <a:buNone/>
            </a:pPr>
            <a:r>
              <a:rPr lang="en-US" b="1" dirty="0"/>
              <a:t>They concluded that independent reading was the best predictor of reading achievement, and greater time spent reading leads to greater achievement.’  (ibid)</a:t>
            </a:r>
          </a:p>
          <a:p>
            <a:pPr marL="0" indent="0">
              <a:buNone/>
            </a:pPr>
            <a:endParaRPr lang="en-AU" dirty="0"/>
          </a:p>
        </p:txBody>
      </p:sp>
      <p:pic>
        <p:nvPicPr>
          <p:cNvPr id="2050" name="Picture 2" descr="Image result for movie person reading&quot;">
            <a:extLst>
              <a:ext uri="{FF2B5EF4-FFF2-40B4-BE49-F238E27FC236}">
                <a16:creationId xmlns:a16="http://schemas.microsoft.com/office/drawing/2014/main" id="{5FBF5D4E-2494-4523-B382-93971BF85A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799" y="2588455"/>
            <a:ext cx="7038975" cy="395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31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11D64A-72F0-48B1-8519-EADD9DAC27E4}"/>
              </a:ext>
            </a:extLst>
          </p:cNvPr>
          <p:cNvSpPr>
            <a:spLocks noGrp="1"/>
          </p:cNvSpPr>
          <p:nvPr>
            <p:ph idx="1"/>
          </p:nvPr>
        </p:nvSpPr>
        <p:spPr>
          <a:xfrm>
            <a:off x="467139" y="341381"/>
            <a:ext cx="11560738" cy="4351338"/>
          </a:xfrm>
        </p:spPr>
        <p:txBody>
          <a:bodyPr>
            <a:normAutofit/>
          </a:bodyPr>
          <a:lstStyle/>
          <a:p>
            <a:pPr marL="0" indent="0">
              <a:buNone/>
            </a:pPr>
            <a:r>
              <a:rPr lang="en-US" b="1" dirty="0"/>
              <a:t>‘Yi-Chen Wu and S. Jay Samuels from the University of Minnesota comparing students who read 15 minutes a day to those reading 40 minutes a day. </a:t>
            </a:r>
          </a:p>
          <a:p>
            <a:pPr marL="0" indent="0">
              <a:buNone/>
            </a:pPr>
            <a:endParaRPr lang="en-US" dirty="0"/>
          </a:p>
          <a:p>
            <a:pPr marL="0" indent="0">
              <a:buNone/>
            </a:pPr>
            <a:r>
              <a:rPr lang="en-US" b="1" dirty="0"/>
              <a:t>They found that students who read 40 minutes regardless of reading level made much higher gains in their reading than students who read 15 minutes.’ (Witter, M. 2013 p.10)</a:t>
            </a:r>
          </a:p>
          <a:p>
            <a:pPr marL="0" indent="0">
              <a:buNone/>
            </a:pPr>
            <a:endParaRPr lang="en-US" dirty="0"/>
          </a:p>
          <a:p>
            <a:pPr marL="0" indent="0">
              <a:buNone/>
            </a:pPr>
            <a:endParaRPr lang="en-AU" dirty="0"/>
          </a:p>
        </p:txBody>
      </p:sp>
      <p:pic>
        <p:nvPicPr>
          <p:cNvPr id="1028" name="Picture 4" descr="Image result for sportsperson reading&quot;">
            <a:extLst>
              <a:ext uri="{FF2B5EF4-FFF2-40B4-BE49-F238E27FC236}">
                <a16:creationId xmlns:a16="http://schemas.microsoft.com/office/drawing/2014/main" id="{4A2D9632-622E-41C6-80FC-BB312A3F57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158" y="2787719"/>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99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66F4B6-440A-4AC0-84A2-3409A70524CC}"/>
              </a:ext>
            </a:extLst>
          </p:cNvPr>
          <p:cNvSpPr>
            <a:spLocks noGrp="1"/>
          </p:cNvSpPr>
          <p:nvPr>
            <p:ph idx="1"/>
          </p:nvPr>
        </p:nvSpPr>
        <p:spPr>
          <a:xfrm>
            <a:off x="838200" y="1062684"/>
            <a:ext cx="10515600" cy="4351338"/>
          </a:xfrm>
        </p:spPr>
        <p:txBody>
          <a:bodyPr/>
          <a:lstStyle/>
          <a:p>
            <a:pPr marL="0" indent="0">
              <a:buNone/>
            </a:pPr>
            <a:r>
              <a:rPr lang="en-US" b="1" dirty="0"/>
              <a:t>‘Reading researcher Thomas Gunning, in response to ways schools can increase achievement after No Child Left Behind, concluded that nothing is better in building higher-order thinking skills than independent reading.’ (ibid)</a:t>
            </a:r>
          </a:p>
          <a:p>
            <a:pPr marL="0" indent="0">
              <a:buNone/>
            </a:pPr>
            <a:endParaRPr lang="en-AU" dirty="0"/>
          </a:p>
        </p:txBody>
      </p:sp>
      <p:pic>
        <p:nvPicPr>
          <p:cNvPr id="3078" name="Picture 6" descr="Image result for ryan gosling reading&quot;">
            <a:extLst>
              <a:ext uri="{FF2B5EF4-FFF2-40B4-BE49-F238E27FC236}">
                <a16:creationId xmlns:a16="http://schemas.microsoft.com/office/drawing/2014/main" id="{AFC96C91-A9D6-46E3-90B2-139BC0FE8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5885" y="2774527"/>
            <a:ext cx="4762500" cy="3448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81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AC682D-47AF-44A8-B254-6C68A41612C6}"/>
              </a:ext>
            </a:extLst>
          </p:cNvPr>
          <p:cNvSpPr>
            <a:spLocks noGrp="1"/>
          </p:cNvSpPr>
          <p:nvPr>
            <p:ph idx="1"/>
          </p:nvPr>
        </p:nvSpPr>
        <p:spPr>
          <a:xfrm>
            <a:off x="359899" y="396873"/>
            <a:ext cx="10515600" cy="4351338"/>
          </a:xfrm>
        </p:spPr>
        <p:txBody>
          <a:bodyPr/>
          <a:lstStyle/>
          <a:p>
            <a:pPr marL="0" indent="0">
              <a:buNone/>
            </a:pPr>
            <a:r>
              <a:rPr lang="en-US" b="1" dirty="0"/>
              <a:t>Stephen Krashen studied independent reading over the past 40 years in The Power of Reading. His research concluded that there is no other literacy activity that you can do that will raise achievement in comprehension, vocabulary, spelling, and writing more than independent reading.’ (ibid)</a:t>
            </a:r>
            <a:endParaRPr lang="en-AU" b="1" dirty="0"/>
          </a:p>
          <a:p>
            <a:pPr marL="0" indent="0">
              <a:buNone/>
            </a:pPr>
            <a:endParaRPr lang="en-AU" dirty="0"/>
          </a:p>
        </p:txBody>
      </p:sp>
      <p:pic>
        <p:nvPicPr>
          <p:cNvPr id="4098" name="Picture 2" descr="Image result for marilyn monroe reading&quot;">
            <a:extLst>
              <a:ext uri="{FF2B5EF4-FFF2-40B4-BE49-F238E27FC236}">
                <a16:creationId xmlns:a16="http://schemas.microsoft.com/office/drawing/2014/main" id="{7ED19246-F14C-4196-B236-CEBF4047EC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1439" y="2402058"/>
            <a:ext cx="3689253" cy="3689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33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E16110-6D7A-420B-B199-4F799F1573DB}"/>
              </a:ext>
            </a:extLst>
          </p:cNvPr>
          <p:cNvSpPr>
            <a:spLocks noGrp="1"/>
          </p:cNvSpPr>
          <p:nvPr>
            <p:ph idx="1"/>
          </p:nvPr>
        </p:nvSpPr>
        <p:spPr>
          <a:xfrm>
            <a:off x="838200" y="248616"/>
            <a:ext cx="10515600" cy="4351338"/>
          </a:xfrm>
        </p:spPr>
        <p:txBody>
          <a:bodyPr/>
          <a:lstStyle/>
          <a:p>
            <a:pPr marL="0" indent="0">
              <a:buNone/>
            </a:pPr>
            <a:r>
              <a:rPr lang="en-US" b="1" dirty="0"/>
              <a:t>‘Richard Allington (1994) notes that high-achieving students spend much more time reading than their lower-achieving counterparts, providing evidence that time spent in independent reading makes a difference. Reading actually makes you smarter (Stanovich 2000), and our kids need to know this.’ (Harvey and </a:t>
            </a:r>
            <a:r>
              <a:rPr lang="en-US" b="1" dirty="0" err="1"/>
              <a:t>Goudvis</a:t>
            </a:r>
            <a:r>
              <a:rPr lang="en-US" b="1" dirty="0"/>
              <a:t>, 2017, p.23)</a:t>
            </a:r>
            <a:endParaRPr lang="en-AU" b="1" dirty="0"/>
          </a:p>
        </p:txBody>
      </p:sp>
      <p:pic>
        <p:nvPicPr>
          <p:cNvPr id="5122" name="Picture 2" descr="Image result for greta thunberg reading book\&quot;">
            <a:extLst>
              <a:ext uri="{FF2B5EF4-FFF2-40B4-BE49-F238E27FC236}">
                <a16:creationId xmlns:a16="http://schemas.microsoft.com/office/drawing/2014/main" id="{589F92EF-B349-4FBD-95F8-31E4629A08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4825" y="2656509"/>
            <a:ext cx="7038975" cy="395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29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59CD9-D070-46EC-972C-DCCB0B7AFE36}"/>
              </a:ext>
            </a:extLst>
          </p:cNvPr>
          <p:cNvSpPr>
            <a:spLocks noGrp="1"/>
          </p:cNvSpPr>
          <p:nvPr>
            <p:ph idx="1"/>
          </p:nvPr>
        </p:nvSpPr>
        <p:spPr>
          <a:xfrm>
            <a:off x="838200" y="381138"/>
            <a:ext cx="10515600" cy="4351338"/>
          </a:xfrm>
        </p:spPr>
        <p:txBody>
          <a:bodyPr/>
          <a:lstStyle/>
          <a:p>
            <a:pPr lvl="0"/>
            <a:r>
              <a:rPr lang="en-US" dirty="0"/>
              <a:t>Students learn about 90% of their words incidentally (not through explicit instruction in class).</a:t>
            </a:r>
            <a:endParaRPr lang="en-AU" dirty="0"/>
          </a:p>
          <a:p>
            <a:r>
              <a:rPr lang="en-US" dirty="0"/>
              <a:t>Researchers have found that the best predictor of a kid's vocabulary size is based on the amount of time they spend reading. (Witter, 2013, p.262)</a:t>
            </a:r>
          </a:p>
          <a:p>
            <a:r>
              <a:rPr lang="en-US" dirty="0"/>
              <a:t>Vocabulary knowledge is also one of the best predictors of student success in school. (Templeton et. Al., 2014)</a:t>
            </a:r>
          </a:p>
          <a:p>
            <a:endParaRPr lang="en-AU" dirty="0"/>
          </a:p>
        </p:txBody>
      </p:sp>
      <p:pic>
        <p:nvPicPr>
          <p:cNvPr id="7170" name="Picture 2" descr="Image result for oprah reading&quot;">
            <a:extLst>
              <a:ext uri="{FF2B5EF4-FFF2-40B4-BE49-F238E27FC236}">
                <a16:creationId xmlns:a16="http://schemas.microsoft.com/office/drawing/2014/main" id="{0F4D52D6-B95B-46D9-B398-A5711A21D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4197" y="3509749"/>
            <a:ext cx="5909603" cy="2967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21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1221-C650-4C1C-B8C3-2BD8002D37AE}"/>
              </a:ext>
            </a:extLst>
          </p:cNvPr>
          <p:cNvSpPr>
            <a:spLocks noGrp="1"/>
          </p:cNvSpPr>
          <p:nvPr>
            <p:ph type="title"/>
          </p:nvPr>
        </p:nvSpPr>
        <p:spPr/>
        <p:txBody>
          <a:bodyPr/>
          <a:lstStyle/>
          <a:p>
            <a:r>
              <a:rPr lang="en-US" dirty="0"/>
              <a:t>Tess Gallagher’s reasons for reading:</a:t>
            </a:r>
            <a:endParaRPr lang="en-AU" dirty="0"/>
          </a:p>
        </p:txBody>
      </p:sp>
      <p:sp>
        <p:nvSpPr>
          <p:cNvPr id="3" name="Content Placeholder 2">
            <a:extLst>
              <a:ext uri="{FF2B5EF4-FFF2-40B4-BE49-F238E27FC236}">
                <a16:creationId xmlns:a16="http://schemas.microsoft.com/office/drawing/2014/main" id="{74C678AA-FD0F-4628-A834-4386D338DD00}"/>
              </a:ext>
            </a:extLst>
          </p:cNvPr>
          <p:cNvSpPr>
            <a:spLocks noGrp="1"/>
          </p:cNvSpPr>
          <p:nvPr>
            <p:ph idx="1"/>
          </p:nvPr>
        </p:nvSpPr>
        <p:spPr/>
        <p:txBody>
          <a:bodyPr>
            <a:normAutofit lnSpcReduction="10000"/>
          </a:bodyPr>
          <a:lstStyle/>
          <a:p>
            <a:r>
              <a:rPr lang="en-US" dirty="0"/>
              <a:t>... reading is rewarding. </a:t>
            </a:r>
            <a:endParaRPr lang="en-AU" dirty="0"/>
          </a:p>
          <a:p>
            <a:r>
              <a:rPr lang="en-US" dirty="0"/>
              <a:t>... reading builds a mature vocabulary. </a:t>
            </a:r>
            <a:endParaRPr lang="en-AU" dirty="0"/>
          </a:p>
          <a:p>
            <a:r>
              <a:rPr lang="en-US" dirty="0"/>
              <a:t>... reading makes you a better writer. </a:t>
            </a:r>
            <a:endParaRPr lang="en-AU" dirty="0"/>
          </a:p>
          <a:p>
            <a:r>
              <a:rPr lang="en-US" dirty="0"/>
              <a:t>... reading is hard and "hard" is necessary.</a:t>
            </a:r>
            <a:endParaRPr lang="en-AU" dirty="0"/>
          </a:p>
          <a:p>
            <a:r>
              <a:rPr lang="en-US" dirty="0"/>
              <a:t>... reading makes you smarter. </a:t>
            </a:r>
            <a:endParaRPr lang="en-AU" dirty="0"/>
          </a:p>
          <a:p>
            <a:r>
              <a:rPr lang="en-US" dirty="0"/>
              <a:t>... reading prepares you for the world of work. </a:t>
            </a:r>
            <a:endParaRPr lang="en-AU" dirty="0"/>
          </a:p>
          <a:p>
            <a:r>
              <a:rPr lang="en-US" dirty="0"/>
              <a:t>... reading well is financially rewarding. </a:t>
            </a:r>
            <a:endParaRPr lang="en-AU" dirty="0"/>
          </a:p>
          <a:p>
            <a:r>
              <a:rPr lang="en-US" dirty="0"/>
              <a:t>... reading opens the door to college and beyond. </a:t>
            </a:r>
            <a:endParaRPr lang="en-AU" dirty="0"/>
          </a:p>
          <a:p>
            <a:r>
              <a:rPr lang="en-US" dirty="0"/>
              <a:t>... reading arms you against oppression.</a:t>
            </a:r>
            <a:endParaRPr lang="en-AU" dirty="0"/>
          </a:p>
          <a:p>
            <a:pPr marL="0" indent="0">
              <a:buNone/>
            </a:pPr>
            <a:endParaRPr lang="en-AU" dirty="0"/>
          </a:p>
        </p:txBody>
      </p:sp>
    </p:spTree>
    <p:extLst>
      <p:ext uri="{BB962C8B-B14F-4D97-AF65-F5344CB8AC3E}">
        <p14:creationId xmlns:p14="http://schemas.microsoft.com/office/powerpoint/2010/main" val="356253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1BE085-4F00-4BB5-BC6F-2F8AD5DBC4F1}"/>
              </a:ext>
            </a:extLst>
          </p:cNvPr>
          <p:cNvSpPr>
            <a:spLocks noGrp="1"/>
          </p:cNvSpPr>
          <p:nvPr>
            <p:ph idx="1"/>
          </p:nvPr>
        </p:nvSpPr>
        <p:spPr/>
        <p:txBody>
          <a:bodyPr/>
          <a:lstStyle/>
          <a:p>
            <a:pPr marL="0" indent="0">
              <a:buNone/>
            </a:pPr>
            <a:r>
              <a:rPr lang="en-US" dirty="0"/>
              <a:t>References:</a:t>
            </a:r>
          </a:p>
          <a:p>
            <a:pPr marL="0" indent="0">
              <a:buNone/>
            </a:pPr>
            <a:endParaRPr lang="en-US" dirty="0"/>
          </a:p>
          <a:p>
            <a:pPr marL="0" indent="0">
              <a:buNone/>
            </a:pPr>
            <a:r>
              <a:rPr lang="en-US" dirty="0"/>
              <a:t>Witter, M. 2013. </a:t>
            </a:r>
            <a:r>
              <a:rPr lang="en-US" i="1" dirty="0"/>
              <a:t>Reading Without Limits</a:t>
            </a:r>
            <a:r>
              <a:rPr lang="en-US" dirty="0"/>
              <a:t>. Jossey-Bass. San Francisco.</a:t>
            </a:r>
          </a:p>
          <a:p>
            <a:pPr marL="0" indent="0">
              <a:buNone/>
            </a:pPr>
            <a:r>
              <a:rPr lang="en-US" dirty="0"/>
              <a:t>Harvey S. and </a:t>
            </a:r>
            <a:r>
              <a:rPr lang="en-US" dirty="0" err="1"/>
              <a:t>Goudvis</a:t>
            </a:r>
            <a:r>
              <a:rPr lang="en-US" dirty="0"/>
              <a:t>, A. 2017. </a:t>
            </a:r>
            <a:r>
              <a:rPr lang="en-US" i="1" dirty="0"/>
              <a:t>Strategies That Work (</a:t>
            </a:r>
            <a:r>
              <a:rPr lang="en-US" dirty="0"/>
              <a:t>Third Ed.</a:t>
            </a:r>
            <a:r>
              <a:rPr lang="en-US" i="1" dirty="0"/>
              <a:t>)</a:t>
            </a:r>
            <a:r>
              <a:rPr lang="en-US" dirty="0"/>
              <a:t>. Stenhouse Publishers. Ontario.</a:t>
            </a:r>
          </a:p>
          <a:p>
            <a:pPr marL="0" indent="0">
              <a:buNone/>
            </a:pPr>
            <a:r>
              <a:rPr lang="en-US" dirty="0"/>
              <a:t>Templeton, S. et. al. 2014. </a:t>
            </a:r>
            <a:r>
              <a:rPr lang="en-US" i="1" dirty="0"/>
              <a:t>Vocabulary Their Way</a:t>
            </a:r>
            <a:r>
              <a:rPr lang="en-US" dirty="0"/>
              <a:t> (Second Ed.). Pearson Higher Ed. USA.</a:t>
            </a:r>
          </a:p>
          <a:p>
            <a:pPr marL="0" indent="0">
              <a:buNone/>
            </a:pPr>
            <a:endParaRPr lang="en-US" dirty="0"/>
          </a:p>
          <a:p>
            <a:pPr marL="0" indent="0">
              <a:buNone/>
            </a:pPr>
            <a:endParaRPr lang="en-US" dirty="0"/>
          </a:p>
          <a:p>
            <a:pPr marL="0" indent="0">
              <a:buNone/>
            </a:pPr>
            <a:endParaRPr lang="en-AU" dirty="0"/>
          </a:p>
        </p:txBody>
      </p:sp>
    </p:spTree>
    <p:extLst>
      <p:ext uri="{BB962C8B-B14F-4D97-AF65-F5344CB8AC3E}">
        <p14:creationId xmlns:p14="http://schemas.microsoft.com/office/powerpoint/2010/main" val="238843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471</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Some Research on the Link  between Reading and Learning Outcomes in School</vt:lpstr>
      <vt:lpstr>PowerPoint Presentation</vt:lpstr>
      <vt:lpstr>PowerPoint Presentation</vt:lpstr>
      <vt:lpstr>PowerPoint Presentation</vt:lpstr>
      <vt:lpstr>PowerPoint Presentation</vt:lpstr>
      <vt:lpstr>PowerPoint Presentation</vt:lpstr>
      <vt:lpstr>PowerPoint Presentation</vt:lpstr>
      <vt:lpstr>Tess Gallagher’s reasons for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Reading Matters</dc:title>
  <dc:creator>Paul Carter</dc:creator>
  <cp:lastModifiedBy>Paul Carter</cp:lastModifiedBy>
  <cp:revision>14</cp:revision>
  <dcterms:created xsi:type="dcterms:W3CDTF">2020-01-29T00:34:57Z</dcterms:created>
  <dcterms:modified xsi:type="dcterms:W3CDTF">2020-07-24T02:19:53Z</dcterms:modified>
</cp:coreProperties>
</file>