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9" r:id="rId3"/>
    <p:sldId id="258" r:id="rId4"/>
    <p:sldId id="260" r:id="rId5"/>
    <p:sldId id="262" r:id="rId6"/>
    <p:sldId id="263"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6" d="100"/>
          <a:sy n="66" d="100"/>
        </p:scale>
        <p:origin x="15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92D5585-9259-4B1E-94CA-C380E3E259F7}" type="datetimeFigureOut">
              <a:rPr lang="en-AU" smtClean="0"/>
              <a:t>7/06/2021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C69468C-75A8-4A7E-A2B2-B66C939D4FD3}" type="slidenum">
              <a:rPr lang="en-AU" smtClean="0"/>
              <a:t>‹#›</a:t>
            </a:fld>
            <a:endParaRPr lang="en-AU"/>
          </a:p>
        </p:txBody>
      </p:sp>
      <p:cxnSp>
        <p:nvCxnSpPr>
          <p:cNvPr id="8" name="Straight Connector 7"/>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596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2D5585-9259-4B1E-94CA-C380E3E259F7}" type="datetimeFigureOut">
              <a:rPr lang="en-AU" smtClean="0"/>
              <a:t>7/06/2021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C69468C-75A8-4A7E-A2B2-B66C939D4FD3}" type="slidenum">
              <a:rPr lang="en-AU" smtClean="0"/>
              <a:t>‹#›</a:t>
            </a:fld>
            <a:endParaRPr lang="en-AU"/>
          </a:p>
        </p:txBody>
      </p:sp>
    </p:spTree>
    <p:extLst>
      <p:ext uri="{BB962C8B-B14F-4D97-AF65-F5344CB8AC3E}">
        <p14:creationId xmlns:p14="http://schemas.microsoft.com/office/powerpoint/2010/main" val="2292890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2D5585-9259-4B1E-94CA-C380E3E259F7}" type="datetimeFigureOut">
              <a:rPr lang="en-AU" smtClean="0"/>
              <a:t>7/06/2021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C69468C-75A8-4A7E-A2B2-B66C939D4FD3}" type="slidenum">
              <a:rPr lang="en-AU" smtClean="0"/>
              <a:t>‹#›</a:t>
            </a:fld>
            <a:endParaRPr lang="en-AU"/>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82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2D5585-9259-4B1E-94CA-C380E3E259F7}" type="datetimeFigureOut">
              <a:rPr lang="en-AU" smtClean="0"/>
              <a:t>7/06/2021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C69468C-75A8-4A7E-A2B2-B66C939D4FD3}" type="slidenum">
              <a:rPr lang="en-AU" smtClean="0"/>
              <a:t>‹#›</a:t>
            </a:fld>
            <a:endParaRPr lang="en-AU"/>
          </a:p>
        </p:txBody>
      </p:sp>
    </p:spTree>
    <p:extLst>
      <p:ext uri="{BB962C8B-B14F-4D97-AF65-F5344CB8AC3E}">
        <p14:creationId xmlns:p14="http://schemas.microsoft.com/office/powerpoint/2010/main" val="2450843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2D5585-9259-4B1E-94CA-C380E3E259F7}" type="datetimeFigureOut">
              <a:rPr lang="en-AU" smtClean="0"/>
              <a:t>7/06/2021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C69468C-75A8-4A7E-A2B2-B66C939D4FD3}" type="slidenum">
              <a:rPr lang="en-AU" smtClean="0"/>
              <a:t>‹#›</a:t>
            </a:fld>
            <a:endParaRPr lang="en-AU"/>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7850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2D5585-9259-4B1E-94CA-C380E3E259F7}" type="datetimeFigureOut">
              <a:rPr lang="en-AU" smtClean="0"/>
              <a:t>7/06/2021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C69468C-75A8-4A7E-A2B2-B66C939D4FD3}" type="slidenum">
              <a:rPr lang="en-AU" smtClean="0"/>
              <a:t>‹#›</a:t>
            </a:fld>
            <a:endParaRPr lang="en-AU"/>
          </a:p>
        </p:txBody>
      </p:sp>
    </p:spTree>
    <p:extLst>
      <p:ext uri="{BB962C8B-B14F-4D97-AF65-F5344CB8AC3E}">
        <p14:creationId xmlns:p14="http://schemas.microsoft.com/office/powerpoint/2010/main" val="144132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2D5585-9259-4B1E-94CA-C380E3E259F7}" type="datetimeFigureOut">
              <a:rPr lang="en-AU" smtClean="0"/>
              <a:t>7/06/2021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C69468C-75A8-4A7E-A2B2-B66C939D4FD3}" type="slidenum">
              <a:rPr lang="en-AU" smtClean="0"/>
              <a:t>‹#›</a:t>
            </a:fld>
            <a:endParaRPr lang="en-AU"/>
          </a:p>
        </p:txBody>
      </p:sp>
    </p:spTree>
    <p:extLst>
      <p:ext uri="{BB962C8B-B14F-4D97-AF65-F5344CB8AC3E}">
        <p14:creationId xmlns:p14="http://schemas.microsoft.com/office/powerpoint/2010/main" val="2071924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2D5585-9259-4B1E-94CA-C380E3E259F7}" type="datetimeFigureOut">
              <a:rPr lang="en-AU" smtClean="0"/>
              <a:t>7/06/2021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C69468C-75A8-4A7E-A2B2-B66C939D4FD3}" type="slidenum">
              <a:rPr lang="en-AU" smtClean="0"/>
              <a:t>‹#›</a:t>
            </a:fld>
            <a:endParaRPr lang="en-AU"/>
          </a:p>
        </p:txBody>
      </p:sp>
    </p:spTree>
    <p:extLst>
      <p:ext uri="{BB962C8B-B14F-4D97-AF65-F5344CB8AC3E}">
        <p14:creationId xmlns:p14="http://schemas.microsoft.com/office/powerpoint/2010/main" val="2098943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2D5585-9259-4B1E-94CA-C380E3E259F7}" type="datetimeFigureOut">
              <a:rPr lang="en-AU" smtClean="0"/>
              <a:t>7/06/2021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C69468C-75A8-4A7E-A2B2-B66C939D4FD3}" type="slidenum">
              <a:rPr lang="en-AU" smtClean="0"/>
              <a:t>‹#›</a:t>
            </a:fld>
            <a:endParaRPr lang="en-AU"/>
          </a:p>
        </p:txBody>
      </p:sp>
    </p:spTree>
    <p:extLst>
      <p:ext uri="{BB962C8B-B14F-4D97-AF65-F5344CB8AC3E}">
        <p14:creationId xmlns:p14="http://schemas.microsoft.com/office/powerpoint/2010/main" val="2161031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2D5585-9259-4B1E-94CA-C380E3E259F7}" type="datetimeFigureOut">
              <a:rPr lang="en-AU" smtClean="0"/>
              <a:t>7/06/2021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C69468C-75A8-4A7E-A2B2-B66C939D4FD3}" type="slidenum">
              <a:rPr lang="en-AU" smtClean="0"/>
              <a:t>‹#›</a:t>
            </a:fld>
            <a:endParaRPr lang="en-AU"/>
          </a:p>
        </p:txBody>
      </p:sp>
    </p:spTree>
    <p:extLst>
      <p:ext uri="{BB962C8B-B14F-4D97-AF65-F5344CB8AC3E}">
        <p14:creationId xmlns:p14="http://schemas.microsoft.com/office/powerpoint/2010/main" val="154695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2D5585-9259-4B1E-94CA-C380E3E259F7}" type="datetimeFigureOut">
              <a:rPr lang="en-AU" smtClean="0"/>
              <a:t>7/06/2021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C69468C-75A8-4A7E-A2B2-B66C939D4FD3}" type="slidenum">
              <a:rPr lang="en-AU" smtClean="0"/>
              <a:t>‹#›</a:t>
            </a:fld>
            <a:endParaRPr lang="en-AU"/>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959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92D5585-9259-4B1E-94CA-C380E3E259F7}" type="datetimeFigureOut">
              <a:rPr lang="en-AU" smtClean="0"/>
              <a:t>7/06/2021</a:t>
            </a:fld>
            <a:endParaRPr lang="en-AU"/>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AU"/>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C69468C-75A8-4A7E-A2B2-B66C939D4FD3}" type="slidenum">
              <a:rPr lang="en-AU" smtClean="0"/>
              <a:t>‹#›</a:t>
            </a:fld>
            <a:endParaRPr lang="en-AU"/>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249523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bing.com/search?q=best+and+fairest&amp;filters=sid%3a%22223f1b02-9cc7-cd56-f7e9-effa90270e0f%22&amp;FORM=SNAPST" TargetMode="External"/><Relationship Id="rId2" Type="http://schemas.openxmlformats.org/officeDocument/2006/relationships/hyperlink" Target="https://www.bing.com/search?q=Copeland+Trophy&amp;filters=sid%3a%22d66348c6-511f-7de2-c0bf-a46c73a93d98%22&amp;FORM=SNAPST" TargetMode="Externa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hyperlink" Target="https://www.bing.com/search?q=AFL+Hall+of+Fame+Tribute+Match&amp;filters=sid%3a%223e5aca2d-66b1-f229-793f-d3907fabbcc1%22&amp;FORM=SNAPST"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D62EC-9AD5-4EDF-BEDA-E51EAC73EF3F}"/>
              </a:ext>
            </a:extLst>
          </p:cNvPr>
          <p:cNvSpPr>
            <a:spLocks noGrp="1"/>
          </p:cNvSpPr>
          <p:nvPr>
            <p:ph type="ctrTitle"/>
          </p:nvPr>
        </p:nvSpPr>
        <p:spPr/>
        <p:txBody>
          <a:bodyPr>
            <a:normAutofit fontScale="90000"/>
          </a:bodyPr>
          <a:lstStyle/>
          <a:p>
            <a:pPr algn="ctr"/>
            <a:r>
              <a:rPr lang="en-AU" sz="8800" dirty="0"/>
              <a:t>Leon Davis</a:t>
            </a:r>
            <a:br>
              <a:rPr lang="en-AU" dirty="0"/>
            </a:br>
            <a:r>
              <a:rPr lang="en-AU" dirty="0"/>
              <a:t>By</a:t>
            </a:r>
          </a:p>
        </p:txBody>
      </p:sp>
      <p:sp>
        <p:nvSpPr>
          <p:cNvPr id="3" name="Subtitle 2">
            <a:extLst>
              <a:ext uri="{FF2B5EF4-FFF2-40B4-BE49-F238E27FC236}">
                <a16:creationId xmlns:a16="http://schemas.microsoft.com/office/drawing/2014/main" id="{664DC207-C9E3-401D-AC06-33108A62FCA6}"/>
              </a:ext>
            </a:extLst>
          </p:cNvPr>
          <p:cNvSpPr>
            <a:spLocks noGrp="1"/>
          </p:cNvSpPr>
          <p:nvPr>
            <p:ph type="subTitle" idx="1"/>
          </p:nvPr>
        </p:nvSpPr>
        <p:spPr/>
        <p:txBody>
          <a:bodyPr>
            <a:normAutofit/>
          </a:bodyPr>
          <a:lstStyle/>
          <a:p>
            <a:r>
              <a:rPr lang="en-AU" sz="2800" dirty="0">
                <a:solidFill>
                  <a:srgbClr val="0070C0"/>
                </a:solidFill>
              </a:rPr>
              <a:t>Joshua Stephens</a:t>
            </a:r>
          </a:p>
        </p:txBody>
      </p:sp>
    </p:spTree>
    <p:extLst>
      <p:ext uri="{BB962C8B-B14F-4D97-AF65-F5344CB8AC3E}">
        <p14:creationId xmlns:p14="http://schemas.microsoft.com/office/powerpoint/2010/main" val="2139663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AD5C5-E4CE-4F2A-96F1-1F48B44DAF24}"/>
              </a:ext>
            </a:extLst>
          </p:cNvPr>
          <p:cNvSpPr>
            <a:spLocks noGrp="1"/>
          </p:cNvSpPr>
          <p:nvPr>
            <p:ph type="title"/>
          </p:nvPr>
        </p:nvSpPr>
        <p:spPr/>
        <p:txBody>
          <a:bodyPr/>
          <a:lstStyle/>
          <a:p>
            <a:pPr algn="ctr"/>
            <a:r>
              <a:rPr lang="en-AU" dirty="0"/>
              <a:t>Leon DAVIS </a:t>
            </a:r>
            <a:br>
              <a:rPr lang="en-AU" dirty="0"/>
            </a:br>
            <a:r>
              <a:rPr lang="en-AU" sz="2800" dirty="0"/>
              <a:t>PERSONAL INFORMATION</a:t>
            </a:r>
          </a:p>
        </p:txBody>
      </p:sp>
      <p:sp>
        <p:nvSpPr>
          <p:cNvPr id="4" name="Content Placeholder 3">
            <a:extLst>
              <a:ext uri="{FF2B5EF4-FFF2-40B4-BE49-F238E27FC236}">
                <a16:creationId xmlns:a16="http://schemas.microsoft.com/office/drawing/2014/main" id="{DFABFF99-7C45-406D-9299-021F82A9067F}"/>
              </a:ext>
            </a:extLst>
          </p:cNvPr>
          <p:cNvSpPr>
            <a:spLocks noGrp="1"/>
          </p:cNvSpPr>
          <p:nvPr>
            <p:ph sz="half" idx="2"/>
          </p:nvPr>
        </p:nvSpPr>
        <p:spPr>
          <a:xfrm>
            <a:off x="5989320" y="2330810"/>
            <a:ext cx="4754880" cy="4023360"/>
          </a:xfrm>
        </p:spPr>
        <p:txBody>
          <a:bodyPr/>
          <a:lstStyle/>
          <a:p>
            <a:endParaRPr lang="en-AU" dirty="0"/>
          </a:p>
          <a:p>
            <a:pPr>
              <a:buFont typeface="Wingdings" panose="05000000000000000000" pitchFamily="2" charset="2"/>
              <a:buChar char="§"/>
            </a:pPr>
            <a:r>
              <a:rPr lang="en-AU" dirty="0"/>
              <a:t>  </a:t>
            </a:r>
            <a:r>
              <a:rPr lang="en-AU" dirty="0">
                <a:latin typeface="Calibri" panose="020F0502020204030204" pitchFamily="34" charset="0"/>
                <a:cs typeface="Calibri" panose="020F0502020204030204" pitchFamily="34" charset="0"/>
              </a:rPr>
              <a:t>Date of birth: 17</a:t>
            </a:r>
            <a:r>
              <a:rPr lang="en-AU" baseline="30000" dirty="0">
                <a:latin typeface="Calibri" panose="020F0502020204030204" pitchFamily="34" charset="0"/>
                <a:cs typeface="Calibri" panose="020F0502020204030204" pitchFamily="34" charset="0"/>
              </a:rPr>
              <a:t>th</a:t>
            </a:r>
            <a:r>
              <a:rPr lang="en-AU" dirty="0">
                <a:latin typeface="Calibri" panose="020F0502020204030204" pitchFamily="34" charset="0"/>
                <a:cs typeface="Calibri" panose="020F0502020204030204" pitchFamily="34" charset="0"/>
              </a:rPr>
              <a:t> June 1981.</a:t>
            </a:r>
          </a:p>
          <a:p>
            <a:pPr>
              <a:buFont typeface="Wingdings" panose="05000000000000000000" pitchFamily="2" charset="2"/>
              <a:buChar char="§"/>
            </a:pPr>
            <a:r>
              <a:rPr lang="en-AU" dirty="0">
                <a:latin typeface="Calibri" panose="020F0502020204030204" pitchFamily="34" charset="0"/>
                <a:cs typeface="Calibri" panose="020F0502020204030204" pitchFamily="34" charset="0"/>
              </a:rPr>
              <a:t>  Nicknames: </a:t>
            </a:r>
            <a:r>
              <a:rPr lang="en-AU" dirty="0">
                <a:solidFill>
                  <a:srgbClr val="00FFFF"/>
                </a:solidFill>
                <a:latin typeface="Calibri" panose="020F0502020204030204" pitchFamily="34" charset="0"/>
                <a:cs typeface="Calibri" panose="020F0502020204030204" pitchFamily="34" charset="0"/>
              </a:rPr>
              <a:t>Neon Leon </a:t>
            </a:r>
            <a:r>
              <a:rPr lang="en-AU" dirty="0">
                <a:latin typeface="Calibri" panose="020F0502020204030204" pitchFamily="34" charset="0"/>
                <a:cs typeface="Calibri" panose="020F0502020204030204" pitchFamily="34" charset="0"/>
              </a:rPr>
              <a:t>and </a:t>
            </a:r>
            <a:r>
              <a:rPr lang="en-AU" dirty="0">
                <a:solidFill>
                  <a:srgbClr val="3366CC"/>
                </a:solidFill>
                <a:latin typeface="Calibri" panose="020F0502020204030204" pitchFamily="34" charset="0"/>
                <a:cs typeface="Calibri" panose="020F0502020204030204" pitchFamily="34" charset="0"/>
              </a:rPr>
              <a:t>Magic</a:t>
            </a:r>
          </a:p>
          <a:p>
            <a:pPr>
              <a:buFont typeface="Wingdings" panose="05000000000000000000" pitchFamily="2" charset="2"/>
              <a:buChar char="§"/>
            </a:pPr>
            <a:r>
              <a:rPr lang="en-AU" dirty="0">
                <a:latin typeface="Calibri" panose="020F0502020204030204" pitchFamily="34" charset="0"/>
                <a:cs typeface="Calibri" panose="020F0502020204030204" pitchFamily="34" charset="0"/>
              </a:rPr>
              <a:t>  Born: Northam, Western Australia</a:t>
            </a:r>
          </a:p>
          <a:p>
            <a:pPr>
              <a:buFont typeface="Wingdings" panose="05000000000000000000" pitchFamily="2" charset="2"/>
              <a:buChar char="§"/>
            </a:pPr>
            <a:r>
              <a:rPr lang="en-AU" dirty="0">
                <a:latin typeface="Calibri" panose="020F0502020204030204" pitchFamily="34" charset="0"/>
                <a:cs typeface="Calibri" panose="020F0502020204030204" pitchFamily="34" charset="0"/>
              </a:rPr>
              <a:t>  Leon Davis has two brothers</a:t>
            </a:r>
          </a:p>
          <a:p>
            <a:pPr>
              <a:buFont typeface="Wingdings" panose="05000000000000000000" pitchFamily="2" charset="2"/>
              <a:buChar char="§"/>
            </a:pPr>
            <a:r>
              <a:rPr lang="en-AU" dirty="0">
                <a:latin typeface="Calibri" panose="020F0502020204030204" pitchFamily="34" charset="0"/>
                <a:cs typeface="Calibri" panose="020F0502020204030204" pitchFamily="34" charset="0"/>
              </a:rPr>
              <a:t>  He has 5 children.  3 Sons and 2 Daughters</a:t>
            </a:r>
          </a:p>
          <a:p>
            <a:pPr>
              <a:buFont typeface="Wingdings" panose="05000000000000000000" pitchFamily="2" charset="2"/>
              <a:buChar char="§"/>
            </a:pPr>
            <a:endParaRPr lang="en-AU" dirty="0"/>
          </a:p>
          <a:p>
            <a:pPr>
              <a:buFont typeface="Wingdings" panose="05000000000000000000" pitchFamily="2" charset="2"/>
              <a:buChar char="§"/>
            </a:pPr>
            <a:endParaRPr lang="en-AU" dirty="0"/>
          </a:p>
        </p:txBody>
      </p:sp>
      <p:pic>
        <p:nvPicPr>
          <p:cNvPr id="2050" name="Picture 2" descr="Former Collingwood player Leon Davis: &amp;#39;We don&amp;#39;t want our kids to have to go  through the bullshit&amp;#39; | Collingwood | The Guardian">
            <a:extLst>
              <a:ext uri="{FF2B5EF4-FFF2-40B4-BE49-F238E27FC236}">
                <a16:creationId xmlns:a16="http://schemas.microsoft.com/office/drawing/2014/main" id="{E90F951B-1CF8-47C0-A36E-826F6D01D7A3}"/>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45632" y="2623625"/>
            <a:ext cx="5332868" cy="3437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5691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nodeType="clickEffect">
                                  <p:stCondLst>
                                    <p:cond delay="0"/>
                                  </p:stCondLst>
                                  <p:childTnLst>
                                    <p:animEffect transition="out" filter="wheel(1)">
                                      <p:cBhvr>
                                        <p:cTn id="6" dur="2000"/>
                                        <p:tgtEl>
                                          <p:spTgt spid="2050"/>
                                        </p:tgtEl>
                                      </p:cBhvr>
                                    </p:animEffect>
                                    <p:set>
                                      <p:cBhvr>
                                        <p:cTn id="7" dur="1" fill="hold">
                                          <p:stCondLst>
                                            <p:cond delay="1999"/>
                                          </p:stCondLst>
                                        </p:cTn>
                                        <p:tgtEl>
                                          <p:spTgt spid="20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15C7C-4454-413B-9554-07FD521349FA}"/>
              </a:ext>
            </a:extLst>
          </p:cNvPr>
          <p:cNvSpPr>
            <a:spLocks noGrp="1"/>
          </p:cNvSpPr>
          <p:nvPr>
            <p:ph type="title"/>
          </p:nvPr>
        </p:nvSpPr>
        <p:spPr/>
        <p:txBody>
          <a:bodyPr/>
          <a:lstStyle/>
          <a:p>
            <a:pPr algn="ctr"/>
            <a:r>
              <a:rPr lang="en-AU" dirty="0"/>
              <a:t>Leon Davis</a:t>
            </a:r>
            <a:br>
              <a:rPr lang="en-AU" dirty="0"/>
            </a:br>
            <a:r>
              <a:rPr lang="en-AU" sz="2800" dirty="0"/>
              <a:t>place OF BIRTH/ABORIGINAL COUNTRY</a:t>
            </a:r>
          </a:p>
        </p:txBody>
      </p:sp>
      <p:sp>
        <p:nvSpPr>
          <p:cNvPr id="4" name="Content Placeholder 3">
            <a:extLst>
              <a:ext uri="{FF2B5EF4-FFF2-40B4-BE49-F238E27FC236}">
                <a16:creationId xmlns:a16="http://schemas.microsoft.com/office/drawing/2014/main" id="{30B9ADEB-32D1-4000-8FA6-BAC922E85C2D}"/>
              </a:ext>
            </a:extLst>
          </p:cNvPr>
          <p:cNvSpPr>
            <a:spLocks noGrp="1"/>
          </p:cNvSpPr>
          <p:nvPr>
            <p:ph sz="half" idx="2"/>
          </p:nvPr>
        </p:nvSpPr>
        <p:spPr>
          <a:xfrm>
            <a:off x="6412992" y="2017307"/>
            <a:ext cx="4754880" cy="4023360"/>
          </a:xfrm>
        </p:spPr>
        <p:txBody>
          <a:bodyPr>
            <a:normAutofit/>
          </a:bodyPr>
          <a:lstStyle/>
          <a:p>
            <a:endParaRPr lang="en-AU" dirty="0"/>
          </a:p>
          <a:p>
            <a:pPr>
              <a:buFont typeface="Wingdings" panose="05000000000000000000" pitchFamily="2" charset="2"/>
              <a:buChar char="§"/>
            </a:pPr>
            <a:r>
              <a:rPr lang="en-AU" sz="3200" dirty="0">
                <a:solidFill>
                  <a:srgbClr val="000000"/>
                </a:solidFill>
                <a:effectLst/>
                <a:latin typeface="Calibri" panose="020F0502020204030204" pitchFamily="34" charset="0"/>
              </a:rPr>
              <a:t>Place of birth: Northam, Western Australia </a:t>
            </a:r>
          </a:p>
          <a:p>
            <a:pPr>
              <a:buFont typeface="Wingdings" panose="05000000000000000000" pitchFamily="2" charset="2"/>
              <a:buChar char="§"/>
            </a:pPr>
            <a:r>
              <a:rPr lang="en-AU" sz="3200" dirty="0">
                <a:solidFill>
                  <a:srgbClr val="000000"/>
                </a:solidFill>
                <a:effectLst/>
                <a:latin typeface="Calibri" panose="020F0502020204030204" pitchFamily="34" charset="0"/>
              </a:rPr>
              <a:t>Indigenous country: </a:t>
            </a:r>
            <a:r>
              <a:rPr lang="en-AU" sz="3200" dirty="0" err="1">
                <a:solidFill>
                  <a:srgbClr val="000000"/>
                </a:solidFill>
                <a:latin typeface="Calibri" panose="020F0502020204030204" pitchFamily="34" charset="0"/>
              </a:rPr>
              <a:t>K</a:t>
            </a:r>
            <a:r>
              <a:rPr lang="en-AU" sz="3200" dirty="0" err="1">
                <a:solidFill>
                  <a:srgbClr val="000000"/>
                </a:solidFill>
                <a:effectLst/>
                <a:latin typeface="Calibri" panose="020F0502020204030204" pitchFamily="34" charset="0"/>
              </a:rPr>
              <a:t>aneang</a:t>
            </a:r>
            <a:endParaRPr lang="en-AU" sz="3200" dirty="0">
              <a:solidFill>
                <a:srgbClr val="000000"/>
              </a:solidFill>
              <a:effectLst/>
              <a:latin typeface="Calibri" panose="020F0502020204030204" pitchFamily="34" charset="0"/>
            </a:endParaRPr>
          </a:p>
          <a:p>
            <a:endParaRPr lang="en-AU" dirty="0"/>
          </a:p>
        </p:txBody>
      </p:sp>
      <p:pic>
        <p:nvPicPr>
          <p:cNvPr id="1028" name="Picture 4" descr="Mineng - Wikipedia">
            <a:extLst>
              <a:ext uri="{FF2B5EF4-FFF2-40B4-BE49-F238E27FC236}">
                <a16:creationId xmlns:a16="http://schemas.microsoft.com/office/drawing/2014/main" id="{59F383F1-76D0-46D1-A895-DA281B93A57E}"/>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68678" y="2084832"/>
            <a:ext cx="5327322" cy="3995491"/>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cxnSp>
        <p:nvCxnSpPr>
          <p:cNvPr id="7" name="Straight Arrow Connector 6">
            <a:extLst>
              <a:ext uri="{FF2B5EF4-FFF2-40B4-BE49-F238E27FC236}">
                <a16:creationId xmlns:a16="http://schemas.microsoft.com/office/drawing/2014/main" id="{700E683B-57EB-4298-93F5-4C5C64B23938}"/>
              </a:ext>
            </a:extLst>
          </p:cNvPr>
          <p:cNvCxnSpPr/>
          <p:nvPr/>
        </p:nvCxnSpPr>
        <p:spPr>
          <a:xfrm flipV="1">
            <a:off x="2127821" y="5421689"/>
            <a:ext cx="492369" cy="618978"/>
          </a:xfrm>
          <a:prstGeom prst="straightConnector1">
            <a:avLst/>
          </a:prstGeom>
          <a:ln w="76200">
            <a:tailEnd type="triangle"/>
          </a:ln>
          <a:effectLst>
            <a:glow rad="228600">
              <a:schemeClr val="accent1">
                <a:satMod val="175000"/>
                <a:alpha val="40000"/>
              </a:schemeClr>
            </a:glow>
          </a:effectLst>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747468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1000"/>
                                        <p:tgtEl>
                                          <p:spTgt spid="1028"/>
                                        </p:tgtEl>
                                      </p:cBhvr>
                                    </p:animEffect>
                                    <p:anim calcmode="lin" valueType="num">
                                      <p:cBhvr>
                                        <p:cTn id="8" dur="1000" fill="hold"/>
                                        <p:tgtEl>
                                          <p:spTgt spid="1028"/>
                                        </p:tgtEl>
                                        <p:attrNameLst>
                                          <p:attrName>ppt_x</p:attrName>
                                        </p:attrNameLst>
                                      </p:cBhvr>
                                      <p:tavLst>
                                        <p:tav tm="0">
                                          <p:val>
                                            <p:strVal val="#ppt_x"/>
                                          </p:val>
                                        </p:tav>
                                        <p:tav tm="100000">
                                          <p:val>
                                            <p:strVal val="#ppt_x"/>
                                          </p:val>
                                        </p:tav>
                                      </p:tavLst>
                                    </p:anim>
                                    <p:anim calcmode="lin" valueType="num">
                                      <p:cBhvr>
                                        <p:cTn id="9"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F41B3-5E89-4097-9A67-3CE23979C7AA}"/>
              </a:ext>
            </a:extLst>
          </p:cNvPr>
          <p:cNvSpPr>
            <a:spLocks noGrp="1"/>
          </p:cNvSpPr>
          <p:nvPr>
            <p:ph type="title"/>
          </p:nvPr>
        </p:nvSpPr>
        <p:spPr/>
        <p:txBody>
          <a:bodyPr/>
          <a:lstStyle/>
          <a:p>
            <a:r>
              <a:rPr lang="en-AU" dirty="0"/>
              <a:t>Achievements</a:t>
            </a:r>
          </a:p>
        </p:txBody>
      </p:sp>
      <p:sp>
        <p:nvSpPr>
          <p:cNvPr id="3" name="Content Placeholder 2">
            <a:extLst>
              <a:ext uri="{FF2B5EF4-FFF2-40B4-BE49-F238E27FC236}">
                <a16:creationId xmlns:a16="http://schemas.microsoft.com/office/drawing/2014/main" id="{09309F33-B8DF-46A5-88CB-E50CA0292EEA}"/>
              </a:ext>
            </a:extLst>
          </p:cNvPr>
          <p:cNvSpPr>
            <a:spLocks noGrp="1"/>
          </p:cNvSpPr>
          <p:nvPr>
            <p:ph sz="half" idx="1"/>
          </p:nvPr>
        </p:nvSpPr>
        <p:spPr>
          <a:xfrm>
            <a:off x="1024128" y="2249424"/>
            <a:ext cx="4754880" cy="4023360"/>
          </a:xfrm>
        </p:spPr>
        <p:txBody>
          <a:bodyPr/>
          <a:lstStyle/>
          <a:p>
            <a:pPr marL="0" indent="0" algn="l" rtl="0" fontAlgn="base">
              <a:buNone/>
            </a:pPr>
            <a:r>
              <a:rPr lang="en-AU" sz="1800" b="0" i="0" u="none" strike="noStrike" dirty="0">
                <a:solidFill>
                  <a:srgbClr val="000000"/>
                </a:solidFill>
                <a:effectLst/>
                <a:latin typeface="Calibri" panose="020F0502020204030204" pitchFamily="34" charset="0"/>
              </a:rPr>
              <a:t> </a:t>
            </a:r>
          </a:p>
          <a:p>
            <a:pPr algn="l" rtl="0" fontAlgn="base">
              <a:buFont typeface="Wingdings" panose="05000000000000000000" pitchFamily="2" charset="2"/>
              <a:buChar char="§"/>
            </a:pPr>
            <a:r>
              <a:rPr lang="en-AU" sz="1800" b="0" i="0" u="none" strike="noStrike" dirty="0">
                <a:solidFill>
                  <a:srgbClr val="000000"/>
                </a:solidFill>
                <a:effectLst/>
                <a:latin typeface="Calibri" panose="020F0502020204030204" pitchFamily="34" charset="0"/>
              </a:rPr>
              <a:t> Playing as a forward/ defender for the   Collingwood football club.</a:t>
            </a:r>
            <a:r>
              <a:rPr lang="en-AU" sz="1800" b="0" i="0" dirty="0">
                <a:solidFill>
                  <a:srgbClr val="000000"/>
                </a:solidFill>
                <a:effectLst/>
                <a:latin typeface="Calibri" panose="020F0502020204030204" pitchFamily="34" charset="0"/>
              </a:rPr>
              <a:t>  </a:t>
            </a:r>
            <a:endParaRPr lang="en-AU" b="0" i="0" dirty="0">
              <a:solidFill>
                <a:srgbClr val="000000"/>
              </a:solidFill>
              <a:effectLst/>
              <a:latin typeface="Segoe UI" panose="020B0502040204020203" pitchFamily="34" charset="0"/>
            </a:endParaRPr>
          </a:p>
          <a:p>
            <a:pPr algn="l" rtl="0" fontAlgn="base">
              <a:buFont typeface="Wingdings" panose="05000000000000000000" pitchFamily="2" charset="2"/>
              <a:buChar char="§"/>
            </a:pPr>
            <a:r>
              <a:rPr lang="en-AU" sz="1800" b="0" i="0" u="none" strike="noStrike" dirty="0">
                <a:solidFill>
                  <a:srgbClr val="000000"/>
                </a:solidFill>
                <a:effectLst/>
                <a:latin typeface="Calibri" panose="020F0502020204030204" pitchFamily="34" charset="0"/>
              </a:rPr>
              <a:t>  Goal of the year in 2008</a:t>
            </a:r>
            <a:r>
              <a:rPr lang="en-AU" sz="1800" b="0" i="0" dirty="0">
                <a:solidFill>
                  <a:srgbClr val="000000"/>
                </a:solidFill>
                <a:effectLst/>
                <a:latin typeface="Calibri" panose="020F0502020204030204" pitchFamily="34" charset="0"/>
              </a:rPr>
              <a:t> </a:t>
            </a:r>
            <a:endParaRPr lang="en-AU" sz="1800" dirty="0">
              <a:solidFill>
                <a:srgbClr val="000000"/>
              </a:solidFill>
              <a:latin typeface="Calibri" panose="020F0502020204030204" pitchFamily="34" charset="0"/>
            </a:endParaRPr>
          </a:p>
          <a:p>
            <a:pPr algn="l" rtl="0" fontAlgn="base">
              <a:buFont typeface="Wingdings" panose="05000000000000000000" pitchFamily="2" charset="2"/>
              <a:buChar char="§"/>
            </a:pPr>
            <a:r>
              <a:rPr lang="en-US" sz="1800" dirty="0">
                <a:effectLst/>
                <a:latin typeface="Calibri" panose="020F0502020204030204" pitchFamily="34" charset="0"/>
                <a:cs typeface="Calibri" panose="020F0502020204030204" pitchFamily="34" charset="0"/>
              </a:rPr>
              <a:t> In 2005, Davis played his 100th game, becoming the first Aboriginal player to do so for the Collingwood Football club.</a:t>
            </a:r>
          </a:p>
          <a:p>
            <a:pPr algn="l" rtl="0" fontAlgn="base">
              <a:buFont typeface="Wingdings" panose="05000000000000000000" pitchFamily="2" charset="2"/>
              <a:buChar char="§"/>
            </a:pPr>
            <a:r>
              <a:rPr lang="en-US" sz="1800" b="0" i="0" dirty="0">
                <a:solidFill>
                  <a:srgbClr val="666666"/>
                </a:solidFill>
                <a:effectLst/>
                <a:latin typeface="Calibri" panose="020F0502020204030204" pitchFamily="34" charset="0"/>
                <a:cs typeface="Calibri" panose="020F0502020204030204" pitchFamily="34" charset="0"/>
              </a:rPr>
              <a:t>In 2008, Davis came 4th in the </a:t>
            </a:r>
            <a:r>
              <a:rPr lang="en-US" sz="1800" b="0" i="0" u="none" strike="noStrike" dirty="0">
                <a:solidFill>
                  <a:srgbClr val="1A0DAB"/>
                </a:solidFill>
                <a:effectLst/>
                <a:latin typeface="Calibri" panose="020F0502020204030204" pitchFamily="34" charset="0"/>
                <a:cs typeface="Calibri" panose="020F0502020204030204" pitchFamily="34" charset="0"/>
                <a:hlinkClick r:id="rId2"/>
              </a:rPr>
              <a:t>Copeland Trophy</a:t>
            </a:r>
            <a:r>
              <a:rPr lang="en-US" sz="1800" b="0" i="0" dirty="0">
                <a:solidFill>
                  <a:srgbClr val="666666"/>
                </a:solidFill>
                <a:effectLst/>
                <a:latin typeface="Calibri" panose="020F0502020204030204" pitchFamily="34" charset="0"/>
                <a:cs typeface="Calibri" panose="020F0502020204030204" pitchFamily="34" charset="0"/>
              </a:rPr>
              <a:t>, Collingwood's </a:t>
            </a:r>
            <a:r>
              <a:rPr lang="en-US" sz="1800" b="0" i="0" u="none" strike="noStrike" dirty="0">
                <a:solidFill>
                  <a:srgbClr val="1A0DAB"/>
                </a:solidFill>
                <a:effectLst/>
                <a:latin typeface="Calibri" panose="020F0502020204030204" pitchFamily="34" charset="0"/>
                <a:cs typeface="Calibri" panose="020F0502020204030204" pitchFamily="34" charset="0"/>
                <a:hlinkClick r:id="rId3"/>
              </a:rPr>
              <a:t>best and fairest</a:t>
            </a:r>
            <a:r>
              <a:rPr lang="en-US" sz="1800" b="0" i="0" dirty="0">
                <a:solidFill>
                  <a:srgbClr val="666666"/>
                </a:solidFill>
                <a:effectLst/>
                <a:latin typeface="Calibri" panose="020F0502020204030204" pitchFamily="34" charset="0"/>
                <a:cs typeface="Calibri" panose="020F0502020204030204" pitchFamily="34" charset="0"/>
              </a:rPr>
              <a:t> award, and represented the Dream Team in the </a:t>
            </a:r>
            <a:r>
              <a:rPr lang="en-US" sz="1800" b="0" i="0" u="none" strike="noStrike" dirty="0">
                <a:solidFill>
                  <a:srgbClr val="1A0DAB"/>
                </a:solidFill>
                <a:effectLst/>
                <a:latin typeface="Calibri" panose="020F0502020204030204" pitchFamily="34" charset="0"/>
                <a:cs typeface="Calibri" panose="020F0502020204030204" pitchFamily="34" charset="0"/>
                <a:hlinkClick r:id="rId4"/>
              </a:rPr>
              <a:t>AFL Hall of Fame Tribute Match</a:t>
            </a:r>
            <a:r>
              <a:rPr lang="en-US" sz="1800" b="0" i="0" dirty="0">
                <a:solidFill>
                  <a:srgbClr val="666666"/>
                </a:solidFill>
                <a:effectLst/>
                <a:latin typeface="Calibri" panose="020F0502020204030204" pitchFamily="34" charset="0"/>
                <a:cs typeface="Calibri" panose="020F0502020204030204" pitchFamily="34" charset="0"/>
              </a:rPr>
              <a:t>.</a:t>
            </a:r>
            <a:endParaRPr lang="en-US" sz="1800" dirty="0">
              <a:effectLst/>
              <a:latin typeface="Calibri" panose="020F0502020204030204" pitchFamily="34" charset="0"/>
              <a:cs typeface="Calibri" panose="020F0502020204030204" pitchFamily="34" charset="0"/>
            </a:endParaRPr>
          </a:p>
          <a:p>
            <a:pPr algn="l" rtl="0" fontAlgn="base">
              <a:buFont typeface="Wingdings" panose="05000000000000000000" pitchFamily="2" charset="2"/>
              <a:buChar char="§"/>
            </a:pPr>
            <a:endParaRPr lang="en-AU" sz="1800" b="0" i="0" dirty="0">
              <a:solidFill>
                <a:srgbClr val="000000"/>
              </a:solidFill>
              <a:effectLst/>
              <a:latin typeface="Calibri" panose="020F0502020204030204" pitchFamily="34" charset="0"/>
              <a:cs typeface="Calibri" panose="020F0502020204030204" pitchFamily="34" charset="0"/>
            </a:endParaRPr>
          </a:p>
          <a:p>
            <a:pPr algn="l" rtl="0" fontAlgn="base">
              <a:buFont typeface="Wingdings" panose="05000000000000000000" pitchFamily="2" charset="2"/>
              <a:buChar char="§"/>
            </a:pPr>
            <a:endParaRPr lang="en-AU" sz="1800" dirty="0">
              <a:solidFill>
                <a:srgbClr val="000000"/>
              </a:solidFill>
              <a:latin typeface="Calibri" panose="020F0502020204030204" pitchFamily="34" charset="0"/>
              <a:cs typeface="Calibri" panose="020F0502020204030204" pitchFamily="34" charset="0"/>
            </a:endParaRPr>
          </a:p>
          <a:p>
            <a:pPr algn="l" rtl="0" fontAlgn="base">
              <a:buFont typeface="Wingdings" panose="05000000000000000000" pitchFamily="2" charset="2"/>
              <a:buChar char="§"/>
            </a:pPr>
            <a:endParaRPr lang="en-AU" sz="1800" b="0" i="0" dirty="0">
              <a:solidFill>
                <a:srgbClr val="000000"/>
              </a:solidFill>
              <a:effectLst/>
              <a:latin typeface="Calibri" panose="020F0502020204030204" pitchFamily="34" charset="0"/>
            </a:endParaRPr>
          </a:p>
          <a:p>
            <a:pPr algn="l" rtl="0" fontAlgn="base">
              <a:buFont typeface="Wingdings" panose="05000000000000000000" pitchFamily="2" charset="2"/>
              <a:buChar char="§"/>
            </a:pPr>
            <a:endParaRPr lang="en-AU" sz="1800" dirty="0">
              <a:solidFill>
                <a:srgbClr val="000000"/>
              </a:solidFill>
              <a:latin typeface="Calibri" panose="020F0502020204030204" pitchFamily="34" charset="0"/>
            </a:endParaRPr>
          </a:p>
          <a:p>
            <a:pPr algn="l" rtl="0" fontAlgn="base">
              <a:buFont typeface="Wingdings" panose="05000000000000000000" pitchFamily="2" charset="2"/>
              <a:buChar char="§"/>
            </a:pPr>
            <a:endParaRPr lang="en-AU" b="0" i="0" dirty="0">
              <a:solidFill>
                <a:srgbClr val="000000"/>
              </a:solidFill>
              <a:effectLst/>
              <a:latin typeface="Segoe UI" panose="020B0502040204020203" pitchFamily="34" charset="0"/>
            </a:endParaRPr>
          </a:p>
          <a:p>
            <a:endParaRPr lang="en-AU" dirty="0"/>
          </a:p>
          <a:p>
            <a:endParaRPr lang="en-AU" dirty="0"/>
          </a:p>
        </p:txBody>
      </p:sp>
      <p:pic>
        <p:nvPicPr>
          <p:cNvPr id="4098" name="Picture 2" descr="Image result for leon davis kicking goal of the year 2008">
            <a:extLst>
              <a:ext uri="{FF2B5EF4-FFF2-40B4-BE49-F238E27FC236}">
                <a16:creationId xmlns:a16="http://schemas.microsoft.com/office/drawing/2014/main" id="{E542ED96-D9EC-46F8-9517-0A1C762669B4}"/>
              </a:ext>
            </a:extLst>
          </p:cNvPr>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bwMode="auto">
          <a:xfrm>
            <a:off x="6566218" y="2612571"/>
            <a:ext cx="1881097" cy="252684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leon davis kicking a banana kick for collingwood">
            <a:extLst>
              <a:ext uri="{FF2B5EF4-FFF2-40B4-BE49-F238E27FC236}">
                <a16:creationId xmlns:a16="http://schemas.microsoft.com/office/drawing/2014/main" id="{DE143790-3A17-4740-ADF7-CC65B35ADFB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59728" y="2601685"/>
            <a:ext cx="1881096" cy="2530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975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0F048-7B24-4B1A-BDA0-537202A9AA73}"/>
              </a:ext>
            </a:extLst>
          </p:cNvPr>
          <p:cNvSpPr>
            <a:spLocks noGrp="1"/>
          </p:cNvSpPr>
          <p:nvPr>
            <p:ph type="title"/>
          </p:nvPr>
        </p:nvSpPr>
        <p:spPr/>
        <p:txBody>
          <a:bodyPr/>
          <a:lstStyle/>
          <a:p>
            <a:pPr algn="ctr"/>
            <a:r>
              <a:rPr lang="en-AU" dirty="0"/>
              <a:t>Interesting facts</a:t>
            </a:r>
          </a:p>
        </p:txBody>
      </p:sp>
      <p:sp>
        <p:nvSpPr>
          <p:cNvPr id="3" name="Content Placeholder 2">
            <a:extLst>
              <a:ext uri="{FF2B5EF4-FFF2-40B4-BE49-F238E27FC236}">
                <a16:creationId xmlns:a16="http://schemas.microsoft.com/office/drawing/2014/main" id="{84E13F49-1555-4C21-BFFD-B6BB1164FC27}"/>
              </a:ext>
            </a:extLst>
          </p:cNvPr>
          <p:cNvSpPr>
            <a:spLocks noGrp="1"/>
          </p:cNvSpPr>
          <p:nvPr>
            <p:ph sz="half" idx="1"/>
          </p:nvPr>
        </p:nvSpPr>
        <p:spPr>
          <a:xfrm>
            <a:off x="1129284" y="1966686"/>
            <a:ext cx="4754880" cy="4023360"/>
          </a:xfrm>
        </p:spPr>
        <p:txBody>
          <a:bodyPr/>
          <a:lstStyle/>
          <a:p>
            <a:endParaRPr lang="en-AU" dirty="0"/>
          </a:p>
          <a:p>
            <a:pPr>
              <a:buFont typeface="Wingdings" panose="05000000000000000000" pitchFamily="2" charset="2"/>
              <a:buChar char="§"/>
            </a:pPr>
            <a:r>
              <a:rPr lang="en-AU" sz="1800" dirty="0">
                <a:latin typeface="Calibri" panose="020F0502020204030204" pitchFamily="34" charset="0"/>
                <a:cs typeface="Calibri" panose="020F0502020204030204" pitchFamily="34" charset="0"/>
              </a:rPr>
              <a:t> </a:t>
            </a:r>
            <a:r>
              <a:rPr lang="en-US" sz="1800" b="0" i="0" dirty="0">
                <a:solidFill>
                  <a:srgbClr val="666666"/>
                </a:solidFill>
                <a:effectLst/>
                <a:latin typeface="Calibri" panose="020F0502020204030204" pitchFamily="34" charset="0"/>
                <a:cs typeface="Calibri" panose="020F0502020204030204" pitchFamily="34" charset="0"/>
              </a:rPr>
              <a:t>Davis is a specialist at the banana kick shot at goal, which has earned him several nominations for "Goal Of The Year", although his Goal of the Year victory in 2008 was not from such a kick.</a:t>
            </a:r>
            <a:r>
              <a:rPr lang="en-US" sz="1400" b="0" i="0" dirty="0">
                <a:solidFill>
                  <a:srgbClr val="666666"/>
                </a:solidFill>
                <a:effectLst/>
                <a:latin typeface="Roboto" panose="02000000000000000000" pitchFamily="2" charset="0"/>
              </a:rPr>
              <a:t> </a:t>
            </a:r>
          </a:p>
          <a:p>
            <a:pPr>
              <a:buFont typeface="Wingdings" panose="05000000000000000000" pitchFamily="2" charset="2"/>
              <a:buChar char="§"/>
            </a:pPr>
            <a:r>
              <a:rPr lang="en-US" sz="1800" b="0" i="0" dirty="0">
                <a:solidFill>
                  <a:srgbClr val="666666"/>
                </a:solidFill>
                <a:effectLst/>
                <a:latin typeface="Calibri" panose="020F0502020204030204" pitchFamily="34" charset="0"/>
                <a:cs typeface="Calibri" panose="020F0502020204030204" pitchFamily="34" charset="0"/>
              </a:rPr>
              <a:t> Originally from Northam, Western Australia, Davis played for Perth before being drafted by Collingwood in the 1999 National Draft. He made his senior debut{1</a:t>
            </a:r>
            <a:r>
              <a:rPr lang="en-US" sz="1800" b="0" i="0" baseline="30000" dirty="0">
                <a:solidFill>
                  <a:srgbClr val="666666"/>
                </a:solidFill>
                <a:effectLst/>
                <a:latin typeface="Calibri" panose="020F0502020204030204" pitchFamily="34" charset="0"/>
                <a:cs typeface="Calibri" panose="020F0502020204030204" pitchFamily="34" charset="0"/>
              </a:rPr>
              <a:t>st</a:t>
            </a:r>
            <a:r>
              <a:rPr lang="en-US" sz="1800" b="0" i="0" dirty="0">
                <a:solidFill>
                  <a:srgbClr val="666666"/>
                </a:solidFill>
                <a:effectLst/>
                <a:latin typeface="Calibri" panose="020F0502020204030204" pitchFamily="34" charset="0"/>
                <a:cs typeface="Calibri" panose="020F0502020204030204" pitchFamily="34" charset="0"/>
              </a:rPr>
              <a:t> match} for the club in 2000, and went on to play in grand final losses in 2002 and 2003</a:t>
            </a:r>
          </a:p>
          <a:p>
            <a:pPr>
              <a:buFont typeface="Wingdings" panose="05000000000000000000" pitchFamily="2" charset="2"/>
              <a:buChar char="§"/>
            </a:pPr>
            <a:r>
              <a:rPr lang="en-US" sz="1800" dirty="0">
                <a:solidFill>
                  <a:srgbClr val="666666"/>
                </a:solidFill>
                <a:latin typeface="Calibri" panose="020F0502020204030204" pitchFamily="34" charset="0"/>
                <a:cs typeface="Calibri" panose="020F0502020204030204" pitchFamily="34" charset="0"/>
              </a:rPr>
              <a:t>Total AFL Games = 225</a:t>
            </a:r>
            <a:r>
              <a:rPr lang="en-US" sz="1800" b="0" i="0" dirty="0">
                <a:solidFill>
                  <a:srgbClr val="666666"/>
                </a:solidFill>
                <a:effectLst/>
                <a:latin typeface="Calibri" panose="020F0502020204030204" pitchFamily="34" charset="0"/>
                <a:cs typeface="Calibri" panose="020F0502020204030204" pitchFamily="34" charset="0"/>
              </a:rPr>
              <a:t> </a:t>
            </a:r>
          </a:p>
          <a:p>
            <a:pPr>
              <a:buFont typeface="Wingdings" panose="05000000000000000000" pitchFamily="2" charset="2"/>
              <a:buChar char="§"/>
            </a:pPr>
            <a:endParaRPr lang="en-AU" sz="1800" dirty="0">
              <a:latin typeface="Calibri" panose="020F0502020204030204" pitchFamily="34" charset="0"/>
              <a:cs typeface="Calibri" panose="020F0502020204030204" pitchFamily="34" charset="0"/>
            </a:endParaRPr>
          </a:p>
        </p:txBody>
      </p:sp>
      <p:pic>
        <p:nvPicPr>
          <p:cNvPr id="5122" name="Picture 2" descr="Image result for leon davis kicking a banana kick for collingwood">
            <a:extLst>
              <a:ext uri="{FF2B5EF4-FFF2-40B4-BE49-F238E27FC236}">
                <a16:creationId xmlns:a16="http://schemas.microsoft.com/office/drawing/2014/main" id="{EF7236BF-C8EF-4E57-B94E-0DEA55ACDE9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119144" y="1966686"/>
            <a:ext cx="2614108" cy="3765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928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29D2C-393D-4B5F-87B6-4B2374115059}"/>
              </a:ext>
            </a:extLst>
          </p:cNvPr>
          <p:cNvSpPr>
            <a:spLocks noGrp="1"/>
          </p:cNvSpPr>
          <p:nvPr>
            <p:ph type="title"/>
          </p:nvPr>
        </p:nvSpPr>
        <p:spPr/>
        <p:txBody>
          <a:bodyPr/>
          <a:lstStyle/>
          <a:p>
            <a:pPr algn="ctr"/>
            <a:r>
              <a:rPr lang="en-AU" dirty="0"/>
              <a:t>How this person inspires people</a:t>
            </a:r>
          </a:p>
        </p:txBody>
      </p:sp>
      <p:sp>
        <p:nvSpPr>
          <p:cNvPr id="3" name="Content Placeholder 2">
            <a:extLst>
              <a:ext uri="{FF2B5EF4-FFF2-40B4-BE49-F238E27FC236}">
                <a16:creationId xmlns:a16="http://schemas.microsoft.com/office/drawing/2014/main" id="{155B02DF-2C34-4C03-9705-0E9B381B3D36}"/>
              </a:ext>
            </a:extLst>
          </p:cNvPr>
          <p:cNvSpPr>
            <a:spLocks noGrp="1"/>
          </p:cNvSpPr>
          <p:nvPr>
            <p:ph sz="half" idx="1"/>
          </p:nvPr>
        </p:nvSpPr>
        <p:spPr/>
        <p:txBody>
          <a:bodyPr/>
          <a:lstStyle/>
          <a:p>
            <a:r>
              <a:rPr lang="en-AU" dirty="0">
                <a:latin typeface="Calibri" panose="020F0502020204030204" pitchFamily="34" charset="0"/>
                <a:cs typeface="Calibri" panose="020F0502020204030204" pitchFamily="34" charset="0"/>
              </a:rPr>
              <a:t>A great Collingwood player for the AFL.</a:t>
            </a:r>
          </a:p>
          <a:p>
            <a:r>
              <a:rPr lang="en-AU" dirty="0">
                <a:latin typeface="Calibri" panose="020F0502020204030204" pitchFamily="34" charset="0"/>
                <a:cs typeface="Calibri" panose="020F0502020204030204" pitchFamily="34" charset="0"/>
              </a:rPr>
              <a:t>Because he played for Collingwood who has a very large fan following, he inspired many people young and old. So much so that he even inspired people that did not barrack for Collingwood.</a:t>
            </a:r>
          </a:p>
        </p:txBody>
      </p:sp>
      <p:pic>
        <p:nvPicPr>
          <p:cNvPr id="6146" name="Picture 2" descr="Leon Davis (footballer) - Alchetron, the free social encyclopedia">
            <a:extLst>
              <a:ext uri="{FF2B5EF4-FFF2-40B4-BE49-F238E27FC236}">
                <a16:creationId xmlns:a16="http://schemas.microsoft.com/office/drawing/2014/main" id="{13D65B5D-5787-458B-900D-68446DBBFE2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442993" y="2084833"/>
            <a:ext cx="2581187" cy="3446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5382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1D7B-41EF-4F6B-805D-BE6D5C790114}"/>
              </a:ext>
            </a:extLst>
          </p:cNvPr>
          <p:cNvSpPr>
            <a:spLocks noGrp="1"/>
          </p:cNvSpPr>
          <p:nvPr>
            <p:ph type="title"/>
          </p:nvPr>
        </p:nvSpPr>
        <p:spPr>
          <a:xfrm>
            <a:off x="854612" y="244388"/>
            <a:ext cx="4389120" cy="1737360"/>
          </a:xfrm>
        </p:spPr>
        <p:txBody>
          <a:bodyPr/>
          <a:lstStyle/>
          <a:p>
            <a:r>
              <a:rPr lang="en-AU" dirty="0"/>
              <a:t>                 </a:t>
            </a:r>
            <a:r>
              <a:rPr lang="en-AU" dirty="0" err="1"/>
              <a:t>refrences</a:t>
            </a:r>
            <a:endParaRPr lang="en-AU" dirty="0"/>
          </a:p>
        </p:txBody>
      </p:sp>
      <p:sp>
        <p:nvSpPr>
          <p:cNvPr id="3" name="Content Placeholder 2">
            <a:extLst>
              <a:ext uri="{FF2B5EF4-FFF2-40B4-BE49-F238E27FC236}">
                <a16:creationId xmlns:a16="http://schemas.microsoft.com/office/drawing/2014/main" id="{054B8314-0E12-42E1-9BF7-220E076BBE9A}"/>
              </a:ext>
            </a:extLst>
          </p:cNvPr>
          <p:cNvSpPr>
            <a:spLocks noGrp="1"/>
          </p:cNvSpPr>
          <p:nvPr>
            <p:ph idx="1"/>
          </p:nvPr>
        </p:nvSpPr>
        <p:spPr>
          <a:xfrm>
            <a:off x="5658964" y="836676"/>
            <a:ext cx="5678424" cy="5184648"/>
          </a:xfrm>
        </p:spPr>
        <p:txBody>
          <a:bodyPr>
            <a:normAutofit/>
          </a:bodyPr>
          <a:lstStyle/>
          <a:p>
            <a:pPr>
              <a:buFont typeface="Wingdings" panose="05000000000000000000" pitchFamily="2" charset="2"/>
              <a:buChar char="q"/>
            </a:pPr>
            <a:r>
              <a:rPr lang="en-AU" sz="2000" dirty="0"/>
              <a:t>https://www.google.com/search?q=leon+davis+pictures&amp;tbm=isch&amp;ved=2ahUKEwiUyKzOm4fxAhV8LLcAHfyzBU8Q2-cCegQIABAA&amp;oq=leon+davis+pictures&amp;gs_lcp=CgNpbWcQAzoICAAQsQMQgwE6BQgAELEDOgIIADoECAAQQzoHCAAQsQMQQzoECAAQGFCCDFikXmDdZGgBcAB4BIABvQKIAZskkgEIMC4xNy42LjKYAQCgAQGqAQtnd3Mtd2l6LWltZ7ABAMABAQ&amp;sclient=img&amp;ei=NPS-YJTeMvzY3LUP_OeW-AQ</a:t>
            </a:r>
          </a:p>
        </p:txBody>
      </p:sp>
      <p:sp>
        <p:nvSpPr>
          <p:cNvPr id="22" name="Text Placeholder 21">
            <a:extLst>
              <a:ext uri="{FF2B5EF4-FFF2-40B4-BE49-F238E27FC236}">
                <a16:creationId xmlns:a16="http://schemas.microsoft.com/office/drawing/2014/main" id="{F912F8A5-F8E1-4FF4-9CA2-F5F281536595}"/>
              </a:ext>
            </a:extLst>
          </p:cNvPr>
          <p:cNvSpPr>
            <a:spLocks noGrp="1"/>
          </p:cNvSpPr>
          <p:nvPr>
            <p:ph type="body" sz="half" idx="2"/>
          </p:nvPr>
        </p:nvSpPr>
        <p:spPr>
          <a:xfrm>
            <a:off x="927028" y="1626193"/>
            <a:ext cx="3373701" cy="1392779"/>
          </a:xfrm>
        </p:spPr>
        <p:txBody>
          <a:bodyPr>
            <a:noAutofit/>
          </a:bodyPr>
          <a:lstStyle/>
          <a:p>
            <a:pPr marL="285750" indent="-285750">
              <a:buFont typeface="Wingdings" panose="05000000000000000000" pitchFamily="2" charset="2"/>
              <a:buChar char="q"/>
            </a:pPr>
            <a:r>
              <a:rPr lang="en-AU" sz="2000" dirty="0"/>
              <a:t>https://en.wikipedia.org/wiki/Leon_Davis_(footballer)#:~:text=Leon%20Davis%20(born%2017%20June,Australian%20Football%20League%20(AFL).&amp;text=He%20was%20awarded%20a%20premiership,the%20replay%20that%20Collingwood%20won.</a:t>
            </a:r>
          </a:p>
        </p:txBody>
      </p:sp>
      <p:sp>
        <p:nvSpPr>
          <p:cNvPr id="54" name="TextBox 53">
            <a:extLst>
              <a:ext uri="{FF2B5EF4-FFF2-40B4-BE49-F238E27FC236}">
                <a16:creationId xmlns:a16="http://schemas.microsoft.com/office/drawing/2014/main" id="{4F238D61-5163-400E-90FF-CC4DE2A729D1}"/>
              </a:ext>
            </a:extLst>
          </p:cNvPr>
          <p:cNvSpPr txBox="1"/>
          <p:nvPr/>
        </p:nvSpPr>
        <p:spPr>
          <a:xfrm flipH="1">
            <a:off x="4300727" y="4470400"/>
            <a:ext cx="7760643" cy="1737360"/>
          </a:xfrm>
          <a:prstGeom prst="rect">
            <a:avLst/>
          </a:prstGeom>
          <a:noFill/>
        </p:spPr>
        <p:txBody>
          <a:bodyPr wrap="square">
            <a:spAutoFit/>
          </a:bodyPr>
          <a:lstStyle/>
          <a:p>
            <a:pPr marL="285750" indent="-285750">
              <a:buFont typeface="Wingdings" panose="05000000000000000000" pitchFamily="2" charset="2"/>
              <a:buChar char="q"/>
            </a:pPr>
            <a:r>
              <a:rPr lang="en-AU" dirty="0"/>
              <a:t>https://www.google.com/search?q=indigenous+map+of+western+australia&amp;tbm=isch&amp;ved=2ahUKEwi4x_W0ponxAhUXoUsFHfqXDocQ2-cCegQIABAA&amp;oq=indigenous+map+of+wes&amp;gs_lcp=CgNpbWcQARgAMgIIADoECAAQHjoGCAAQBRAeOgYIABAIEB46BwgAELEDEENQo2lYlI8BYNCfAWgAcAB4AIABjAOIAc0akgEHMC4zLjkuMpgBAKABAaoBC2d3cy13aXotaW1nwAEB&amp;sclient=img&amp;ei=9wvAYPjvLpfCrtoP-q-6uAg#imgrc=z0LwzwuKYzRWMM</a:t>
            </a:r>
          </a:p>
        </p:txBody>
      </p:sp>
    </p:spTree>
    <p:extLst>
      <p:ext uri="{BB962C8B-B14F-4D97-AF65-F5344CB8AC3E}">
        <p14:creationId xmlns:p14="http://schemas.microsoft.com/office/powerpoint/2010/main" val="219285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E736489A-00C3-4E0A-AAA8-D4D3127BA5B3}"/>
    </a:ext>
  </a:extLst>
</a:theme>
</file>

<file path=docProps/app.xml><?xml version="1.0" encoding="utf-8"?>
<Properties xmlns="http://schemas.openxmlformats.org/officeDocument/2006/extended-properties" xmlns:vt="http://schemas.openxmlformats.org/officeDocument/2006/docPropsVTypes">
  <Template>Integral</Template>
  <TotalTime>2945</TotalTime>
  <Words>468</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Calibri</vt:lpstr>
      <vt:lpstr>Roboto</vt:lpstr>
      <vt:lpstr>Segoe UI</vt:lpstr>
      <vt:lpstr>Tw Cen MT</vt:lpstr>
      <vt:lpstr>Tw Cen MT Condensed</vt:lpstr>
      <vt:lpstr>Wingdings</vt:lpstr>
      <vt:lpstr>Wingdings 3</vt:lpstr>
      <vt:lpstr>Integral</vt:lpstr>
      <vt:lpstr>Leon Davis By</vt:lpstr>
      <vt:lpstr>Leon DAVIS  PERSONAL INFORMATION</vt:lpstr>
      <vt:lpstr>Leon Davis place OF BIRTH/ABORIGINAL COUNTRY</vt:lpstr>
      <vt:lpstr>Achievements</vt:lpstr>
      <vt:lpstr>Interesting facts</vt:lpstr>
      <vt:lpstr>How this person inspires people</vt:lpstr>
      <vt:lpstr>                 refrences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Leon Davis By</dc:title>
  <dc:creator>Natalie Stephens</dc:creator>
  <cp:lastModifiedBy>Joshua STEPHENS</cp:lastModifiedBy>
  <cp:revision>19</cp:revision>
  <dcterms:created xsi:type="dcterms:W3CDTF">2021-06-06T23:56:15Z</dcterms:created>
  <dcterms:modified xsi:type="dcterms:W3CDTF">2021-06-09T01:01:21Z</dcterms:modified>
</cp:coreProperties>
</file>