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70" r:id="rId3"/>
    <p:sldId id="277" r:id="rId4"/>
    <p:sldId id="280" r:id="rId5"/>
    <p:sldId id="278" r:id="rId6"/>
    <p:sldId id="286" r:id="rId7"/>
    <p:sldId id="281" r:id="rId8"/>
    <p:sldId id="266" r:id="rId9"/>
    <p:sldId id="267" r:id="rId10"/>
    <p:sldId id="282" r:id="rId11"/>
    <p:sldId id="285" r:id="rId12"/>
    <p:sldId id="284" r:id="rId13"/>
    <p:sldId id="287" r:id="rId14"/>
    <p:sldId id="283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Filandia" initials="PF" lastIdx="0" clrIdx="0">
    <p:extLst>
      <p:ext uri="{19B8F6BF-5375-455C-9EA6-DF929625EA0E}">
        <p15:presenceInfo xmlns:p15="http://schemas.microsoft.com/office/powerpoint/2012/main" userId="S-1-5-21-3247220831-3322847527-3918684849-1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A9D4"/>
    <a:srgbClr val="080505"/>
    <a:srgbClr val="5AB0E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000" autoAdjust="0"/>
  </p:normalViewPr>
  <p:slideViewPr>
    <p:cSldViewPr>
      <p:cViewPr varScale="1">
        <p:scale>
          <a:sx n="62" d="100"/>
          <a:sy n="62" d="100"/>
        </p:scale>
        <p:origin x="16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9BC37-5656-443B-A061-F94D0ADB339E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34AF6627-3DE3-4794-B048-81FF8FDD4436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AU" sz="4000" dirty="0" smtClean="0"/>
            <a:t>AASN</a:t>
          </a:r>
        </a:p>
        <a:p>
          <a:r>
            <a:rPr lang="en-AU" sz="4000" dirty="0" smtClean="0"/>
            <a:t>(MAS National)</a:t>
          </a:r>
          <a:endParaRPr lang="en-AU" sz="4000" dirty="0"/>
        </a:p>
      </dgm:t>
    </dgm:pt>
    <dgm:pt modelId="{17E5855B-988C-45F4-B85B-FC2666FC7668}" type="parTrans" cxnId="{824972B7-A37E-4F1C-A03D-14459D52F58D}">
      <dgm:prSet/>
      <dgm:spPr/>
      <dgm:t>
        <a:bodyPr/>
        <a:lstStyle/>
        <a:p>
          <a:endParaRPr lang="en-AU"/>
        </a:p>
      </dgm:t>
    </dgm:pt>
    <dgm:pt modelId="{1ECAE791-BE1A-4B0F-B290-EE615017F7B7}" type="sibTrans" cxnId="{824972B7-A37E-4F1C-A03D-14459D52F58D}">
      <dgm:prSet/>
      <dgm:spPr/>
      <dgm:t>
        <a:bodyPr/>
        <a:lstStyle/>
        <a:p>
          <a:endParaRPr lang="en-AU"/>
        </a:p>
      </dgm:t>
    </dgm:pt>
    <dgm:pt modelId="{B0B0DFE2-02B5-4A72-90EA-AE8B30DEB4B7}" type="asst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AU" dirty="0" smtClean="0">
              <a:solidFill>
                <a:schemeClr val="tx1"/>
              </a:solidFill>
            </a:rPr>
            <a:t>Group Training Organisation</a:t>
          </a:r>
        </a:p>
        <a:p>
          <a:r>
            <a:rPr lang="en-AU" dirty="0" smtClean="0">
              <a:solidFill>
                <a:schemeClr val="tx1"/>
              </a:solidFill>
            </a:rPr>
            <a:t>(Legal Employer:</a:t>
          </a:r>
        </a:p>
        <a:p>
          <a:r>
            <a:rPr lang="en-AU" u="sng" dirty="0" smtClean="0">
              <a:solidFill>
                <a:schemeClr val="tx1"/>
              </a:solidFill>
            </a:rPr>
            <a:t>AFL SportsReady</a:t>
          </a:r>
          <a:r>
            <a:rPr lang="en-AU" dirty="0" smtClean="0">
              <a:solidFill>
                <a:schemeClr val="tx1"/>
              </a:solidFill>
            </a:rPr>
            <a:t>)</a:t>
          </a:r>
          <a:endParaRPr lang="en-AU" dirty="0">
            <a:solidFill>
              <a:schemeClr val="tx1"/>
            </a:solidFill>
          </a:endParaRPr>
        </a:p>
      </dgm:t>
    </dgm:pt>
    <dgm:pt modelId="{C8C22297-8678-4F81-9634-160BDD90E408}" type="parTrans" cxnId="{FC8E5E84-6DCE-4D2B-BC69-452DD5C60620}">
      <dgm:prSet/>
      <dgm:spPr>
        <a:ln>
          <a:solidFill>
            <a:schemeClr val="bg1"/>
          </a:solidFill>
        </a:ln>
      </dgm:spPr>
      <dgm:t>
        <a:bodyPr/>
        <a:lstStyle/>
        <a:p>
          <a:endParaRPr lang="en-AU"/>
        </a:p>
      </dgm:t>
    </dgm:pt>
    <dgm:pt modelId="{5F454959-4D20-47CB-AA53-7F7B6BDABADC}" type="sibTrans" cxnId="{FC8E5E84-6DCE-4D2B-BC69-452DD5C60620}">
      <dgm:prSet/>
      <dgm:spPr/>
      <dgm:t>
        <a:bodyPr/>
        <a:lstStyle/>
        <a:p>
          <a:endParaRPr lang="en-AU"/>
        </a:p>
      </dgm:t>
    </dgm:pt>
    <dgm:pt modelId="{A7A9B7A8-530D-4C9F-9ACB-339486E29C72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AU" dirty="0" smtClean="0"/>
            <a:t>TAFE/RTO</a:t>
          </a:r>
        </a:p>
        <a:p>
          <a:r>
            <a:rPr lang="en-AU" dirty="0" smtClean="0"/>
            <a:t>(Deliver the certificate to you )</a:t>
          </a:r>
          <a:endParaRPr lang="en-AU" dirty="0"/>
        </a:p>
      </dgm:t>
    </dgm:pt>
    <dgm:pt modelId="{E49AD8B7-1DF5-41E4-BCAF-7C2974BBA3D9}" type="parTrans" cxnId="{F7EA9B9E-2C94-4EF8-961C-231F1F9D21D2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CD7EF7B4-B778-411C-94AA-DA2178CDDD4A}" type="sibTrans" cxnId="{F7EA9B9E-2C94-4EF8-961C-231F1F9D21D2}">
      <dgm:prSet/>
      <dgm:spPr/>
      <dgm:t>
        <a:bodyPr/>
        <a:lstStyle/>
        <a:p>
          <a:endParaRPr lang="en-AU"/>
        </a:p>
      </dgm:t>
    </dgm:pt>
    <dgm:pt modelId="{972F62FA-4317-4A6E-B381-441191D542F3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AU" dirty="0" smtClean="0"/>
            <a:t>Host Employer (Company you work with)</a:t>
          </a:r>
          <a:endParaRPr lang="en-AU" dirty="0"/>
        </a:p>
      </dgm:t>
    </dgm:pt>
    <dgm:pt modelId="{DF4F333F-76D0-4713-90B4-D2E6DE9CFFAB}" type="parTrans" cxnId="{EB09F859-EE24-468C-8D8C-42CE7B9B1E72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716F8C8E-FDFA-4C66-ACC3-BE37FB736A6B}" type="sibTrans" cxnId="{EB09F859-EE24-468C-8D8C-42CE7B9B1E72}">
      <dgm:prSet/>
      <dgm:spPr/>
      <dgm:t>
        <a:bodyPr/>
        <a:lstStyle/>
        <a:p>
          <a:endParaRPr lang="en-AU"/>
        </a:p>
      </dgm:t>
    </dgm:pt>
    <dgm:pt modelId="{77DD0B26-A545-4B32-8A3E-459533BFEB52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AU" dirty="0" smtClean="0"/>
            <a:t>Trainee</a:t>
          </a:r>
        </a:p>
        <a:p>
          <a:r>
            <a:rPr lang="en-AU" b="1" u="sng" dirty="0" smtClean="0"/>
            <a:t>YOU </a:t>
          </a:r>
          <a:endParaRPr lang="en-AU" b="1" u="sng" dirty="0"/>
        </a:p>
      </dgm:t>
    </dgm:pt>
    <dgm:pt modelId="{A69F6B66-A3D7-4E81-B045-3097D0210359}" type="parTrans" cxnId="{6F961A2F-3C77-45C6-B182-3D2E3864E2BD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AD460173-C7F6-4B3D-AC91-4ED92F6C6671}" type="sibTrans" cxnId="{6F961A2F-3C77-45C6-B182-3D2E3864E2BD}">
      <dgm:prSet/>
      <dgm:spPr/>
      <dgm:t>
        <a:bodyPr/>
        <a:lstStyle/>
        <a:p>
          <a:endParaRPr lang="en-AU"/>
        </a:p>
      </dgm:t>
    </dgm:pt>
    <dgm:pt modelId="{2D8861FB-EDE1-4C21-B662-1C7F1314E918}" type="pres">
      <dgm:prSet presAssocID="{8749BC37-5656-443B-A061-F94D0ADB339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867F36E5-4E8B-4FAC-8926-3FA062AE01BE}" type="pres">
      <dgm:prSet presAssocID="{34AF6627-3DE3-4794-B048-81FF8FDD4436}" presName="hierRoot1" presStyleCnt="0">
        <dgm:presLayoutVars>
          <dgm:hierBranch val="init"/>
        </dgm:presLayoutVars>
      </dgm:prSet>
      <dgm:spPr/>
    </dgm:pt>
    <dgm:pt modelId="{39C9C991-389B-450C-9E85-4F53E0E0A20F}" type="pres">
      <dgm:prSet presAssocID="{34AF6627-3DE3-4794-B048-81FF8FDD4436}" presName="rootComposite1" presStyleCnt="0"/>
      <dgm:spPr/>
    </dgm:pt>
    <dgm:pt modelId="{FEF418F3-FF6B-4B5D-8882-DDC6915F8094}" type="pres">
      <dgm:prSet presAssocID="{34AF6627-3DE3-4794-B048-81FF8FDD4436}" presName="rootText1" presStyleLbl="node0" presStyleIdx="0" presStyleCnt="1" custScaleX="151330" custScaleY="140860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4DCB1914-A3D5-49F5-82BA-C5744DD492CA}" type="pres">
      <dgm:prSet presAssocID="{34AF6627-3DE3-4794-B048-81FF8FDD4436}" presName="rootConnector1" presStyleLbl="node1" presStyleIdx="0" presStyleCnt="0"/>
      <dgm:spPr/>
      <dgm:t>
        <a:bodyPr/>
        <a:lstStyle/>
        <a:p>
          <a:endParaRPr lang="en-AU"/>
        </a:p>
      </dgm:t>
    </dgm:pt>
    <dgm:pt modelId="{5E6749DF-44C8-4EAD-9A51-11B1924CBE8C}" type="pres">
      <dgm:prSet presAssocID="{34AF6627-3DE3-4794-B048-81FF8FDD4436}" presName="hierChild2" presStyleCnt="0"/>
      <dgm:spPr/>
    </dgm:pt>
    <dgm:pt modelId="{33F8A104-C557-4620-9CFE-700FAC02190A}" type="pres">
      <dgm:prSet presAssocID="{E49AD8B7-1DF5-41E4-BCAF-7C2974BBA3D9}" presName="Name37" presStyleLbl="parChTrans1D2" presStyleIdx="0" presStyleCnt="4"/>
      <dgm:spPr/>
      <dgm:t>
        <a:bodyPr/>
        <a:lstStyle/>
        <a:p>
          <a:endParaRPr lang="en-AU"/>
        </a:p>
      </dgm:t>
    </dgm:pt>
    <dgm:pt modelId="{D6EED97F-1F04-4891-AFB1-5ED1EFED9942}" type="pres">
      <dgm:prSet presAssocID="{A7A9B7A8-530D-4C9F-9ACB-339486E29C72}" presName="hierRoot2" presStyleCnt="0">
        <dgm:presLayoutVars>
          <dgm:hierBranch val="init"/>
        </dgm:presLayoutVars>
      </dgm:prSet>
      <dgm:spPr/>
    </dgm:pt>
    <dgm:pt modelId="{AA0244A4-CE16-4602-B572-B1DA9CCC6EBB}" type="pres">
      <dgm:prSet presAssocID="{A7A9B7A8-530D-4C9F-9ACB-339486E29C72}" presName="rootComposite" presStyleCnt="0"/>
      <dgm:spPr/>
    </dgm:pt>
    <dgm:pt modelId="{81C2B13A-0DD9-4148-8CBA-D703975C9277}" type="pres">
      <dgm:prSet presAssocID="{A7A9B7A8-530D-4C9F-9ACB-339486E29C7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1E9BB9DA-06BD-452D-8606-E91F7118AA70}" type="pres">
      <dgm:prSet presAssocID="{A7A9B7A8-530D-4C9F-9ACB-339486E29C72}" presName="rootConnector" presStyleLbl="node2" presStyleIdx="0" presStyleCnt="3"/>
      <dgm:spPr/>
      <dgm:t>
        <a:bodyPr/>
        <a:lstStyle/>
        <a:p>
          <a:endParaRPr lang="en-AU"/>
        </a:p>
      </dgm:t>
    </dgm:pt>
    <dgm:pt modelId="{5CD129FE-A790-4CD5-AB53-FFD11BE49656}" type="pres">
      <dgm:prSet presAssocID="{A7A9B7A8-530D-4C9F-9ACB-339486E29C72}" presName="hierChild4" presStyleCnt="0"/>
      <dgm:spPr/>
    </dgm:pt>
    <dgm:pt modelId="{161FA4D7-062B-4E86-9B50-E4D6714B416A}" type="pres">
      <dgm:prSet presAssocID="{A7A9B7A8-530D-4C9F-9ACB-339486E29C72}" presName="hierChild5" presStyleCnt="0"/>
      <dgm:spPr/>
    </dgm:pt>
    <dgm:pt modelId="{A5D94CDF-2076-4EA0-B40C-A69A20C80758}" type="pres">
      <dgm:prSet presAssocID="{DF4F333F-76D0-4713-90B4-D2E6DE9CFFAB}" presName="Name37" presStyleLbl="parChTrans1D2" presStyleIdx="1" presStyleCnt="4"/>
      <dgm:spPr/>
      <dgm:t>
        <a:bodyPr/>
        <a:lstStyle/>
        <a:p>
          <a:endParaRPr lang="en-AU"/>
        </a:p>
      </dgm:t>
    </dgm:pt>
    <dgm:pt modelId="{B30D319A-618E-4230-B321-92EE2C4C64F1}" type="pres">
      <dgm:prSet presAssocID="{972F62FA-4317-4A6E-B381-441191D542F3}" presName="hierRoot2" presStyleCnt="0">
        <dgm:presLayoutVars>
          <dgm:hierBranch val="init"/>
        </dgm:presLayoutVars>
      </dgm:prSet>
      <dgm:spPr/>
    </dgm:pt>
    <dgm:pt modelId="{90D725D6-0C04-48EB-B5C4-4B2C55C99A63}" type="pres">
      <dgm:prSet presAssocID="{972F62FA-4317-4A6E-B381-441191D542F3}" presName="rootComposite" presStyleCnt="0"/>
      <dgm:spPr/>
    </dgm:pt>
    <dgm:pt modelId="{450DF118-1B5D-4227-81B5-7E30636F56FC}" type="pres">
      <dgm:prSet presAssocID="{972F62FA-4317-4A6E-B381-441191D542F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D4A4A492-9442-4D9C-94F8-4D8AE9400C4A}" type="pres">
      <dgm:prSet presAssocID="{972F62FA-4317-4A6E-B381-441191D542F3}" presName="rootConnector" presStyleLbl="node2" presStyleIdx="1" presStyleCnt="3"/>
      <dgm:spPr/>
      <dgm:t>
        <a:bodyPr/>
        <a:lstStyle/>
        <a:p>
          <a:endParaRPr lang="en-AU"/>
        </a:p>
      </dgm:t>
    </dgm:pt>
    <dgm:pt modelId="{25808772-84BE-4EA5-B3BA-48E738FA06CC}" type="pres">
      <dgm:prSet presAssocID="{972F62FA-4317-4A6E-B381-441191D542F3}" presName="hierChild4" presStyleCnt="0"/>
      <dgm:spPr/>
    </dgm:pt>
    <dgm:pt modelId="{FE6B9248-AF67-44AB-89BF-863B900A72B0}" type="pres">
      <dgm:prSet presAssocID="{972F62FA-4317-4A6E-B381-441191D542F3}" presName="hierChild5" presStyleCnt="0"/>
      <dgm:spPr/>
    </dgm:pt>
    <dgm:pt modelId="{1DDC550C-EAA2-4945-87D5-E484498BEDF7}" type="pres">
      <dgm:prSet presAssocID="{A69F6B66-A3D7-4E81-B045-3097D0210359}" presName="Name37" presStyleLbl="parChTrans1D2" presStyleIdx="2" presStyleCnt="4"/>
      <dgm:spPr/>
      <dgm:t>
        <a:bodyPr/>
        <a:lstStyle/>
        <a:p>
          <a:endParaRPr lang="en-AU"/>
        </a:p>
      </dgm:t>
    </dgm:pt>
    <dgm:pt modelId="{7DA8DD15-EE5B-4144-9362-0D2BA345EE88}" type="pres">
      <dgm:prSet presAssocID="{77DD0B26-A545-4B32-8A3E-459533BFEB52}" presName="hierRoot2" presStyleCnt="0">
        <dgm:presLayoutVars>
          <dgm:hierBranch val="init"/>
        </dgm:presLayoutVars>
      </dgm:prSet>
      <dgm:spPr/>
    </dgm:pt>
    <dgm:pt modelId="{C1847E9E-CF4E-4EC5-B6F0-A79D23F8282E}" type="pres">
      <dgm:prSet presAssocID="{77DD0B26-A545-4B32-8A3E-459533BFEB52}" presName="rootComposite" presStyleCnt="0"/>
      <dgm:spPr/>
    </dgm:pt>
    <dgm:pt modelId="{43C73FAD-020A-403E-8111-CB6683431F3C}" type="pres">
      <dgm:prSet presAssocID="{77DD0B26-A545-4B32-8A3E-459533BFEB5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ADA94898-EAC7-4754-91B9-1CBF374E1CC5}" type="pres">
      <dgm:prSet presAssocID="{77DD0B26-A545-4B32-8A3E-459533BFEB52}" presName="rootConnector" presStyleLbl="node2" presStyleIdx="2" presStyleCnt="3"/>
      <dgm:spPr/>
      <dgm:t>
        <a:bodyPr/>
        <a:lstStyle/>
        <a:p>
          <a:endParaRPr lang="en-AU"/>
        </a:p>
      </dgm:t>
    </dgm:pt>
    <dgm:pt modelId="{EBDF62CE-62E0-46E8-9E43-7A141D30ACC4}" type="pres">
      <dgm:prSet presAssocID="{77DD0B26-A545-4B32-8A3E-459533BFEB52}" presName="hierChild4" presStyleCnt="0"/>
      <dgm:spPr/>
    </dgm:pt>
    <dgm:pt modelId="{221B594D-C0AD-4744-A738-D2BBF172E326}" type="pres">
      <dgm:prSet presAssocID="{77DD0B26-A545-4B32-8A3E-459533BFEB52}" presName="hierChild5" presStyleCnt="0"/>
      <dgm:spPr/>
    </dgm:pt>
    <dgm:pt modelId="{CF36E569-EC3A-4999-AC90-4D1875297AC6}" type="pres">
      <dgm:prSet presAssocID="{34AF6627-3DE3-4794-B048-81FF8FDD4436}" presName="hierChild3" presStyleCnt="0"/>
      <dgm:spPr/>
    </dgm:pt>
    <dgm:pt modelId="{17B34574-7822-4A84-9A5B-D25991CB75BA}" type="pres">
      <dgm:prSet presAssocID="{C8C22297-8678-4F81-9634-160BDD90E408}" presName="Name111" presStyleLbl="parChTrans1D2" presStyleIdx="3" presStyleCnt="4"/>
      <dgm:spPr/>
      <dgm:t>
        <a:bodyPr/>
        <a:lstStyle/>
        <a:p>
          <a:endParaRPr lang="en-AU"/>
        </a:p>
      </dgm:t>
    </dgm:pt>
    <dgm:pt modelId="{AAFF9337-10BE-4B9D-BA41-9E4E94F28B29}" type="pres">
      <dgm:prSet presAssocID="{B0B0DFE2-02B5-4A72-90EA-AE8B30DEB4B7}" presName="hierRoot3" presStyleCnt="0">
        <dgm:presLayoutVars>
          <dgm:hierBranch val="init"/>
        </dgm:presLayoutVars>
      </dgm:prSet>
      <dgm:spPr/>
    </dgm:pt>
    <dgm:pt modelId="{992CD8D2-957F-4901-A21D-1FB0FE150675}" type="pres">
      <dgm:prSet presAssocID="{B0B0DFE2-02B5-4A72-90EA-AE8B30DEB4B7}" presName="rootComposite3" presStyleCnt="0"/>
      <dgm:spPr/>
    </dgm:pt>
    <dgm:pt modelId="{6A62AA8D-E0E8-4EBE-A0EA-0DA68B06EC5D}" type="pres">
      <dgm:prSet presAssocID="{B0B0DFE2-02B5-4A72-90EA-AE8B30DEB4B7}" presName="rootText3" presStyleLbl="asst1" presStyleIdx="0" presStyleCnt="1" custScaleX="126994" custScaleY="115649" custLinFactNeighborX="73997" custLinFactNeighborY="-2392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F745A5AE-B077-4B7D-9D1F-C480F8123BFE}" type="pres">
      <dgm:prSet presAssocID="{B0B0DFE2-02B5-4A72-90EA-AE8B30DEB4B7}" presName="rootConnector3" presStyleLbl="asst1" presStyleIdx="0" presStyleCnt="1"/>
      <dgm:spPr/>
      <dgm:t>
        <a:bodyPr/>
        <a:lstStyle/>
        <a:p>
          <a:endParaRPr lang="en-AU"/>
        </a:p>
      </dgm:t>
    </dgm:pt>
    <dgm:pt modelId="{845B9B78-558B-4712-A32D-48D60CB5DD29}" type="pres">
      <dgm:prSet presAssocID="{B0B0DFE2-02B5-4A72-90EA-AE8B30DEB4B7}" presName="hierChild6" presStyleCnt="0"/>
      <dgm:spPr/>
    </dgm:pt>
    <dgm:pt modelId="{A1C52E5D-6E3B-4D11-8F0E-8C4880B706D8}" type="pres">
      <dgm:prSet presAssocID="{B0B0DFE2-02B5-4A72-90EA-AE8B30DEB4B7}" presName="hierChild7" presStyleCnt="0"/>
      <dgm:spPr/>
    </dgm:pt>
  </dgm:ptLst>
  <dgm:cxnLst>
    <dgm:cxn modelId="{C3E44F9F-47A9-4697-9F50-9EF9DCABD18A}" type="presOf" srcId="{B0B0DFE2-02B5-4A72-90EA-AE8B30DEB4B7}" destId="{F745A5AE-B077-4B7D-9D1F-C480F8123BFE}" srcOrd="1" destOrd="0" presId="urn:microsoft.com/office/officeart/2005/8/layout/orgChart1"/>
    <dgm:cxn modelId="{6D050C25-09C1-4412-BB42-5E10A296A0B6}" type="presOf" srcId="{972F62FA-4317-4A6E-B381-441191D542F3}" destId="{450DF118-1B5D-4227-81B5-7E30636F56FC}" srcOrd="0" destOrd="0" presId="urn:microsoft.com/office/officeart/2005/8/layout/orgChart1"/>
    <dgm:cxn modelId="{1B8742EC-E161-4D3F-9C95-CE050FEB5AC8}" type="presOf" srcId="{77DD0B26-A545-4B32-8A3E-459533BFEB52}" destId="{43C73FAD-020A-403E-8111-CB6683431F3C}" srcOrd="0" destOrd="0" presId="urn:microsoft.com/office/officeart/2005/8/layout/orgChart1"/>
    <dgm:cxn modelId="{322791C4-D0E3-4D17-9717-D1DA4A2C96C8}" type="presOf" srcId="{77DD0B26-A545-4B32-8A3E-459533BFEB52}" destId="{ADA94898-EAC7-4754-91B9-1CBF374E1CC5}" srcOrd="1" destOrd="0" presId="urn:microsoft.com/office/officeart/2005/8/layout/orgChart1"/>
    <dgm:cxn modelId="{1750D733-40B8-4AC3-A74C-8E0A76D55D8E}" type="presOf" srcId="{8749BC37-5656-443B-A061-F94D0ADB339E}" destId="{2D8861FB-EDE1-4C21-B662-1C7F1314E918}" srcOrd="0" destOrd="0" presId="urn:microsoft.com/office/officeart/2005/8/layout/orgChart1"/>
    <dgm:cxn modelId="{972077B3-14C3-46DF-933E-726B54595897}" type="presOf" srcId="{34AF6627-3DE3-4794-B048-81FF8FDD4436}" destId="{FEF418F3-FF6B-4B5D-8882-DDC6915F8094}" srcOrd="0" destOrd="0" presId="urn:microsoft.com/office/officeart/2005/8/layout/orgChart1"/>
    <dgm:cxn modelId="{5F918782-3EC4-49BB-974B-7277757790D1}" type="presOf" srcId="{34AF6627-3DE3-4794-B048-81FF8FDD4436}" destId="{4DCB1914-A3D5-49F5-82BA-C5744DD492CA}" srcOrd="1" destOrd="0" presId="urn:microsoft.com/office/officeart/2005/8/layout/orgChart1"/>
    <dgm:cxn modelId="{6F961A2F-3C77-45C6-B182-3D2E3864E2BD}" srcId="{34AF6627-3DE3-4794-B048-81FF8FDD4436}" destId="{77DD0B26-A545-4B32-8A3E-459533BFEB52}" srcOrd="3" destOrd="0" parTransId="{A69F6B66-A3D7-4E81-B045-3097D0210359}" sibTransId="{AD460173-C7F6-4B3D-AC91-4ED92F6C6671}"/>
    <dgm:cxn modelId="{6E8AFC9A-7042-41B8-B159-6D83EC92E3F5}" type="presOf" srcId="{C8C22297-8678-4F81-9634-160BDD90E408}" destId="{17B34574-7822-4A84-9A5B-D25991CB75BA}" srcOrd="0" destOrd="0" presId="urn:microsoft.com/office/officeart/2005/8/layout/orgChart1"/>
    <dgm:cxn modelId="{22E0E18E-EEDB-44A7-8124-49DCCFF9B617}" type="presOf" srcId="{E49AD8B7-1DF5-41E4-BCAF-7C2974BBA3D9}" destId="{33F8A104-C557-4620-9CFE-700FAC02190A}" srcOrd="0" destOrd="0" presId="urn:microsoft.com/office/officeart/2005/8/layout/orgChart1"/>
    <dgm:cxn modelId="{8A959B2D-7BBE-4797-B061-48BEC1387856}" type="presOf" srcId="{A7A9B7A8-530D-4C9F-9ACB-339486E29C72}" destId="{1E9BB9DA-06BD-452D-8606-E91F7118AA70}" srcOrd="1" destOrd="0" presId="urn:microsoft.com/office/officeart/2005/8/layout/orgChart1"/>
    <dgm:cxn modelId="{69199335-33ED-4735-A700-26C17658D47F}" type="presOf" srcId="{A7A9B7A8-530D-4C9F-9ACB-339486E29C72}" destId="{81C2B13A-0DD9-4148-8CBA-D703975C9277}" srcOrd="0" destOrd="0" presId="urn:microsoft.com/office/officeart/2005/8/layout/orgChart1"/>
    <dgm:cxn modelId="{E02D0D3E-E032-4573-91B0-311486E844F3}" type="presOf" srcId="{A69F6B66-A3D7-4E81-B045-3097D0210359}" destId="{1DDC550C-EAA2-4945-87D5-E484498BEDF7}" srcOrd="0" destOrd="0" presId="urn:microsoft.com/office/officeart/2005/8/layout/orgChart1"/>
    <dgm:cxn modelId="{FC8E5E84-6DCE-4D2B-BC69-452DD5C60620}" srcId="{34AF6627-3DE3-4794-B048-81FF8FDD4436}" destId="{B0B0DFE2-02B5-4A72-90EA-AE8B30DEB4B7}" srcOrd="0" destOrd="0" parTransId="{C8C22297-8678-4F81-9634-160BDD90E408}" sibTransId="{5F454959-4D20-47CB-AA53-7F7B6BDABADC}"/>
    <dgm:cxn modelId="{CA413E1E-0F2E-4A2F-9CE5-9C320DD5F22A}" type="presOf" srcId="{972F62FA-4317-4A6E-B381-441191D542F3}" destId="{D4A4A492-9442-4D9C-94F8-4D8AE9400C4A}" srcOrd="1" destOrd="0" presId="urn:microsoft.com/office/officeart/2005/8/layout/orgChart1"/>
    <dgm:cxn modelId="{F7EA9B9E-2C94-4EF8-961C-231F1F9D21D2}" srcId="{34AF6627-3DE3-4794-B048-81FF8FDD4436}" destId="{A7A9B7A8-530D-4C9F-9ACB-339486E29C72}" srcOrd="1" destOrd="0" parTransId="{E49AD8B7-1DF5-41E4-BCAF-7C2974BBA3D9}" sibTransId="{CD7EF7B4-B778-411C-94AA-DA2178CDDD4A}"/>
    <dgm:cxn modelId="{EB09F859-EE24-468C-8D8C-42CE7B9B1E72}" srcId="{34AF6627-3DE3-4794-B048-81FF8FDD4436}" destId="{972F62FA-4317-4A6E-B381-441191D542F3}" srcOrd="2" destOrd="0" parTransId="{DF4F333F-76D0-4713-90B4-D2E6DE9CFFAB}" sibTransId="{716F8C8E-FDFA-4C66-ACC3-BE37FB736A6B}"/>
    <dgm:cxn modelId="{55733332-3578-4C67-8857-C4ECDB97495F}" type="presOf" srcId="{B0B0DFE2-02B5-4A72-90EA-AE8B30DEB4B7}" destId="{6A62AA8D-E0E8-4EBE-A0EA-0DA68B06EC5D}" srcOrd="0" destOrd="0" presId="urn:microsoft.com/office/officeart/2005/8/layout/orgChart1"/>
    <dgm:cxn modelId="{824972B7-A37E-4F1C-A03D-14459D52F58D}" srcId="{8749BC37-5656-443B-A061-F94D0ADB339E}" destId="{34AF6627-3DE3-4794-B048-81FF8FDD4436}" srcOrd="0" destOrd="0" parTransId="{17E5855B-988C-45F4-B85B-FC2666FC7668}" sibTransId="{1ECAE791-BE1A-4B0F-B290-EE615017F7B7}"/>
    <dgm:cxn modelId="{285EB721-57F6-4B01-8B00-828D3FFEEA63}" type="presOf" srcId="{DF4F333F-76D0-4713-90B4-D2E6DE9CFFAB}" destId="{A5D94CDF-2076-4EA0-B40C-A69A20C80758}" srcOrd="0" destOrd="0" presId="urn:microsoft.com/office/officeart/2005/8/layout/orgChart1"/>
    <dgm:cxn modelId="{BEADA0F7-87C1-44CA-B130-1E5BE1F578AA}" type="presParOf" srcId="{2D8861FB-EDE1-4C21-B662-1C7F1314E918}" destId="{867F36E5-4E8B-4FAC-8926-3FA062AE01BE}" srcOrd="0" destOrd="0" presId="urn:microsoft.com/office/officeart/2005/8/layout/orgChart1"/>
    <dgm:cxn modelId="{4A0FFBC3-80B2-4F6B-A3FA-5009CBF39211}" type="presParOf" srcId="{867F36E5-4E8B-4FAC-8926-3FA062AE01BE}" destId="{39C9C991-389B-450C-9E85-4F53E0E0A20F}" srcOrd="0" destOrd="0" presId="urn:microsoft.com/office/officeart/2005/8/layout/orgChart1"/>
    <dgm:cxn modelId="{77A6D3A5-62F6-4065-A876-F7CCCF972D55}" type="presParOf" srcId="{39C9C991-389B-450C-9E85-4F53E0E0A20F}" destId="{FEF418F3-FF6B-4B5D-8882-DDC6915F8094}" srcOrd="0" destOrd="0" presId="urn:microsoft.com/office/officeart/2005/8/layout/orgChart1"/>
    <dgm:cxn modelId="{2D6579B2-1638-4893-A29C-315DF7EEEF22}" type="presParOf" srcId="{39C9C991-389B-450C-9E85-4F53E0E0A20F}" destId="{4DCB1914-A3D5-49F5-82BA-C5744DD492CA}" srcOrd="1" destOrd="0" presId="urn:microsoft.com/office/officeart/2005/8/layout/orgChart1"/>
    <dgm:cxn modelId="{8FC32B0E-ACB5-4581-8DCD-30807B824094}" type="presParOf" srcId="{867F36E5-4E8B-4FAC-8926-3FA062AE01BE}" destId="{5E6749DF-44C8-4EAD-9A51-11B1924CBE8C}" srcOrd="1" destOrd="0" presId="urn:microsoft.com/office/officeart/2005/8/layout/orgChart1"/>
    <dgm:cxn modelId="{0D740729-4119-4691-B6C6-2FE1E2BDA43C}" type="presParOf" srcId="{5E6749DF-44C8-4EAD-9A51-11B1924CBE8C}" destId="{33F8A104-C557-4620-9CFE-700FAC02190A}" srcOrd="0" destOrd="0" presId="urn:microsoft.com/office/officeart/2005/8/layout/orgChart1"/>
    <dgm:cxn modelId="{8119A9F7-D8D1-4008-BAD3-68EE03B89B7F}" type="presParOf" srcId="{5E6749DF-44C8-4EAD-9A51-11B1924CBE8C}" destId="{D6EED97F-1F04-4891-AFB1-5ED1EFED9942}" srcOrd="1" destOrd="0" presId="urn:microsoft.com/office/officeart/2005/8/layout/orgChart1"/>
    <dgm:cxn modelId="{2C0A8316-4B57-41DE-A772-3742D50177F3}" type="presParOf" srcId="{D6EED97F-1F04-4891-AFB1-5ED1EFED9942}" destId="{AA0244A4-CE16-4602-B572-B1DA9CCC6EBB}" srcOrd="0" destOrd="0" presId="urn:microsoft.com/office/officeart/2005/8/layout/orgChart1"/>
    <dgm:cxn modelId="{927BE288-D9B5-4A22-A118-64A4C52E32AB}" type="presParOf" srcId="{AA0244A4-CE16-4602-B572-B1DA9CCC6EBB}" destId="{81C2B13A-0DD9-4148-8CBA-D703975C9277}" srcOrd="0" destOrd="0" presId="urn:microsoft.com/office/officeart/2005/8/layout/orgChart1"/>
    <dgm:cxn modelId="{2D00D3BD-B898-4EB2-BBC8-EBE311690411}" type="presParOf" srcId="{AA0244A4-CE16-4602-B572-B1DA9CCC6EBB}" destId="{1E9BB9DA-06BD-452D-8606-E91F7118AA70}" srcOrd="1" destOrd="0" presId="urn:microsoft.com/office/officeart/2005/8/layout/orgChart1"/>
    <dgm:cxn modelId="{42528684-188D-47A3-98BE-0A66121473BB}" type="presParOf" srcId="{D6EED97F-1F04-4891-AFB1-5ED1EFED9942}" destId="{5CD129FE-A790-4CD5-AB53-FFD11BE49656}" srcOrd="1" destOrd="0" presId="urn:microsoft.com/office/officeart/2005/8/layout/orgChart1"/>
    <dgm:cxn modelId="{C0462EFF-6516-415D-9449-8E6BCD8E9B05}" type="presParOf" srcId="{D6EED97F-1F04-4891-AFB1-5ED1EFED9942}" destId="{161FA4D7-062B-4E86-9B50-E4D6714B416A}" srcOrd="2" destOrd="0" presId="urn:microsoft.com/office/officeart/2005/8/layout/orgChart1"/>
    <dgm:cxn modelId="{DC8F6E87-F597-41CC-BD45-A7D782C4E6F9}" type="presParOf" srcId="{5E6749DF-44C8-4EAD-9A51-11B1924CBE8C}" destId="{A5D94CDF-2076-4EA0-B40C-A69A20C80758}" srcOrd="2" destOrd="0" presId="urn:microsoft.com/office/officeart/2005/8/layout/orgChart1"/>
    <dgm:cxn modelId="{30216DC6-6401-4BD3-8952-DD3F97979216}" type="presParOf" srcId="{5E6749DF-44C8-4EAD-9A51-11B1924CBE8C}" destId="{B30D319A-618E-4230-B321-92EE2C4C64F1}" srcOrd="3" destOrd="0" presId="urn:microsoft.com/office/officeart/2005/8/layout/orgChart1"/>
    <dgm:cxn modelId="{2BFEA789-BC5A-47E8-AD69-8BA52253C313}" type="presParOf" srcId="{B30D319A-618E-4230-B321-92EE2C4C64F1}" destId="{90D725D6-0C04-48EB-B5C4-4B2C55C99A63}" srcOrd="0" destOrd="0" presId="urn:microsoft.com/office/officeart/2005/8/layout/orgChart1"/>
    <dgm:cxn modelId="{80A725CC-CE92-4994-B612-4486047483D3}" type="presParOf" srcId="{90D725D6-0C04-48EB-B5C4-4B2C55C99A63}" destId="{450DF118-1B5D-4227-81B5-7E30636F56FC}" srcOrd="0" destOrd="0" presId="urn:microsoft.com/office/officeart/2005/8/layout/orgChart1"/>
    <dgm:cxn modelId="{906024E4-F283-4553-8B06-50BF7B28E987}" type="presParOf" srcId="{90D725D6-0C04-48EB-B5C4-4B2C55C99A63}" destId="{D4A4A492-9442-4D9C-94F8-4D8AE9400C4A}" srcOrd="1" destOrd="0" presId="urn:microsoft.com/office/officeart/2005/8/layout/orgChart1"/>
    <dgm:cxn modelId="{E6A65045-F947-4FD3-B478-539DA57EEDA4}" type="presParOf" srcId="{B30D319A-618E-4230-B321-92EE2C4C64F1}" destId="{25808772-84BE-4EA5-B3BA-48E738FA06CC}" srcOrd="1" destOrd="0" presId="urn:microsoft.com/office/officeart/2005/8/layout/orgChart1"/>
    <dgm:cxn modelId="{DA1B81BB-FC27-47C6-9CC2-B06FB9689B13}" type="presParOf" srcId="{B30D319A-618E-4230-B321-92EE2C4C64F1}" destId="{FE6B9248-AF67-44AB-89BF-863B900A72B0}" srcOrd="2" destOrd="0" presId="urn:microsoft.com/office/officeart/2005/8/layout/orgChart1"/>
    <dgm:cxn modelId="{93D07E0C-5018-4F40-996B-885D640B995D}" type="presParOf" srcId="{5E6749DF-44C8-4EAD-9A51-11B1924CBE8C}" destId="{1DDC550C-EAA2-4945-87D5-E484498BEDF7}" srcOrd="4" destOrd="0" presId="urn:microsoft.com/office/officeart/2005/8/layout/orgChart1"/>
    <dgm:cxn modelId="{01741037-8F73-4DF0-8D83-F29EC415A458}" type="presParOf" srcId="{5E6749DF-44C8-4EAD-9A51-11B1924CBE8C}" destId="{7DA8DD15-EE5B-4144-9362-0D2BA345EE88}" srcOrd="5" destOrd="0" presId="urn:microsoft.com/office/officeart/2005/8/layout/orgChart1"/>
    <dgm:cxn modelId="{F7CF7D47-B836-4507-B2D7-6CE36E943C7A}" type="presParOf" srcId="{7DA8DD15-EE5B-4144-9362-0D2BA345EE88}" destId="{C1847E9E-CF4E-4EC5-B6F0-A79D23F8282E}" srcOrd="0" destOrd="0" presId="urn:microsoft.com/office/officeart/2005/8/layout/orgChart1"/>
    <dgm:cxn modelId="{8FB9D709-9C94-4E80-9E2C-72F3625E15B7}" type="presParOf" srcId="{C1847E9E-CF4E-4EC5-B6F0-A79D23F8282E}" destId="{43C73FAD-020A-403E-8111-CB6683431F3C}" srcOrd="0" destOrd="0" presId="urn:microsoft.com/office/officeart/2005/8/layout/orgChart1"/>
    <dgm:cxn modelId="{3229E9A5-E546-48EC-9D15-8A26D4967F7E}" type="presParOf" srcId="{C1847E9E-CF4E-4EC5-B6F0-A79D23F8282E}" destId="{ADA94898-EAC7-4754-91B9-1CBF374E1CC5}" srcOrd="1" destOrd="0" presId="urn:microsoft.com/office/officeart/2005/8/layout/orgChart1"/>
    <dgm:cxn modelId="{51616EB1-47EB-4F8E-8999-2F7E35B79544}" type="presParOf" srcId="{7DA8DD15-EE5B-4144-9362-0D2BA345EE88}" destId="{EBDF62CE-62E0-46E8-9E43-7A141D30ACC4}" srcOrd="1" destOrd="0" presId="urn:microsoft.com/office/officeart/2005/8/layout/orgChart1"/>
    <dgm:cxn modelId="{E94C7217-6E17-4534-B59E-A42BC9117F26}" type="presParOf" srcId="{7DA8DD15-EE5B-4144-9362-0D2BA345EE88}" destId="{221B594D-C0AD-4744-A738-D2BBF172E326}" srcOrd="2" destOrd="0" presId="urn:microsoft.com/office/officeart/2005/8/layout/orgChart1"/>
    <dgm:cxn modelId="{598C3A89-DD92-4F46-86A2-2F7BBCE022AE}" type="presParOf" srcId="{867F36E5-4E8B-4FAC-8926-3FA062AE01BE}" destId="{CF36E569-EC3A-4999-AC90-4D1875297AC6}" srcOrd="2" destOrd="0" presId="urn:microsoft.com/office/officeart/2005/8/layout/orgChart1"/>
    <dgm:cxn modelId="{5B080572-4CE3-457A-922A-E4CF39FDBBE9}" type="presParOf" srcId="{CF36E569-EC3A-4999-AC90-4D1875297AC6}" destId="{17B34574-7822-4A84-9A5B-D25991CB75BA}" srcOrd="0" destOrd="0" presId="urn:microsoft.com/office/officeart/2005/8/layout/orgChart1"/>
    <dgm:cxn modelId="{0A2DAA39-7FAA-435D-BC51-1374678F1633}" type="presParOf" srcId="{CF36E569-EC3A-4999-AC90-4D1875297AC6}" destId="{AAFF9337-10BE-4B9D-BA41-9E4E94F28B29}" srcOrd="1" destOrd="0" presId="urn:microsoft.com/office/officeart/2005/8/layout/orgChart1"/>
    <dgm:cxn modelId="{F564CFEE-8465-4FA3-B419-3747425443DC}" type="presParOf" srcId="{AAFF9337-10BE-4B9D-BA41-9E4E94F28B29}" destId="{992CD8D2-957F-4901-A21D-1FB0FE150675}" srcOrd="0" destOrd="0" presId="urn:microsoft.com/office/officeart/2005/8/layout/orgChart1"/>
    <dgm:cxn modelId="{C5CF950B-AABF-4F01-9EA4-D275665442A0}" type="presParOf" srcId="{992CD8D2-957F-4901-A21D-1FB0FE150675}" destId="{6A62AA8D-E0E8-4EBE-A0EA-0DA68B06EC5D}" srcOrd="0" destOrd="0" presId="urn:microsoft.com/office/officeart/2005/8/layout/orgChart1"/>
    <dgm:cxn modelId="{D9F1C778-4D11-49E5-BECA-5F27E9579902}" type="presParOf" srcId="{992CD8D2-957F-4901-A21D-1FB0FE150675}" destId="{F745A5AE-B077-4B7D-9D1F-C480F8123BFE}" srcOrd="1" destOrd="0" presId="urn:microsoft.com/office/officeart/2005/8/layout/orgChart1"/>
    <dgm:cxn modelId="{DF83DEE1-0BC6-44BA-8975-50F7AFD01F48}" type="presParOf" srcId="{AAFF9337-10BE-4B9D-BA41-9E4E94F28B29}" destId="{845B9B78-558B-4712-A32D-48D60CB5DD29}" srcOrd="1" destOrd="0" presId="urn:microsoft.com/office/officeart/2005/8/layout/orgChart1"/>
    <dgm:cxn modelId="{F4407503-337D-4B2B-9092-B4E193B8F99D}" type="presParOf" srcId="{AAFF9337-10BE-4B9D-BA41-9E4E94F28B29}" destId="{A1C52E5D-6E3B-4D11-8F0E-8C4880B706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34574-7822-4A84-9A5B-D25991CB75BA}">
      <dsp:nvSpPr>
        <dsp:cNvPr id="0" name=""/>
        <dsp:cNvSpPr/>
      </dsp:nvSpPr>
      <dsp:spPr>
        <a:xfrm>
          <a:off x="2455902" y="1995943"/>
          <a:ext cx="1450277" cy="1112683"/>
        </a:xfrm>
        <a:custGeom>
          <a:avLst/>
          <a:gdLst/>
          <a:ahLst/>
          <a:cxnLst/>
          <a:rect l="0" t="0" r="0" b="0"/>
          <a:pathLst>
            <a:path>
              <a:moveTo>
                <a:pt x="1450277" y="0"/>
              </a:moveTo>
              <a:lnTo>
                <a:pt x="0" y="1112683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C550C-EAA2-4945-87D5-E484498BEDF7}">
      <dsp:nvSpPr>
        <dsp:cNvPr id="0" name=""/>
        <dsp:cNvSpPr/>
      </dsp:nvSpPr>
      <dsp:spPr>
        <a:xfrm>
          <a:off x="3906180" y="1995943"/>
          <a:ext cx="2763650" cy="2280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0179"/>
              </a:lnTo>
              <a:lnTo>
                <a:pt x="2763650" y="2040179"/>
              </a:lnTo>
              <a:lnTo>
                <a:pt x="2763650" y="2280000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94CDF-2076-4EA0-B40C-A69A20C80758}">
      <dsp:nvSpPr>
        <dsp:cNvPr id="0" name=""/>
        <dsp:cNvSpPr/>
      </dsp:nvSpPr>
      <dsp:spPr>
        <a:xfrm>
          <a:off x="3860460" y="1995943"/>
          <a:ext cx="91440" cy="22800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0000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F8A104-C557-4620-9CFE-700FAC02190A}">
      <dsp:nvSpPr>
        <dsp:cNvPr id="0" name=""/>
        <dsp:cNvSpPr/>
      </dsp:nvSpPr>
      <dsp:spPr>
        <a:xfrm>
          <a:off x="1142529" y="1995943"/>
          <a:ext cx="2763650" cy="2280000"/>
        </a:xfrm>
        <a:custGeom>
          <a:avLst/>
          <a:gdLst/>
          <a:ahLst/>
          <a:cxnLst/>
          <a:rect l="0" t="0" r="0" b="0"/>
          <a:pathLst>
            <a:path>
              <a:moveTo>
                <a:pt x="2763650" y="0"/>
              </a:moveTo>
              <a:lnTo>
                <a:pt x="2763650" y="2040179"/>
              </a:lnTo>
              <a:lnTo>
                <a:pt x="0" y="2040179"/>
              </a:lnTo>
              <a:lnTo>
                <a:pt x="0" y="2280000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418F3-FF6B-4B5D-8882-DDC6915F8094}">
      <dsp:nvSpPr>
        <dsp:cNvPr id="0" name=""/>
        <dsp:cNvSpPr/>
      </dsp:nvSpPr>
      <dsp:spPr>
        <a:xfrm>
          <a:off x="2177984" y="387315"/>
          <a:ext cx="3456390" cy="1608627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000" kern="1200" dirty="0" smtClean="0"/>
            <a:t>AASN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000" kern="1200" dirty="0" smtClean="0"/>
            <a:t>(MAS National)</a:t>
          </a:r>
          <a:endParaRPr lang="en-AU" sz="4000" kern="1200" dirty="0"/>
        </a:p>
      </dsp:txBody>
      <dsp:txXfrm>
        <a:off x="2177984" y="387315"/>
        <a:ext cx="3456390" cy="1608627"/>
      </dsp:txXfrm>
    </dsp:sp>
    <dsp:sp modelId="{81C2B13A-0DD9-4148-8CBA-D703975C9277}">
      <dsp:nvSpPr>
        <dsp:cNvPr id="0" name=""/>
        <dsp:cNvSpPr/>
      </dsp:nvSpPr>
      <dsp:spPr>
        <a:xfrm>
          <a:off x="524" y="4275943"/>
          <a:ext cx="2284009" cy="1142004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/>
            <a:t>TAFE/RTO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/>
            <a:t>(Deliver the certificate to you )</a:t>
          </a:r>
          <a:endParaRPr lang="en-AU" sz="1900" kern="1200" dirty="0"/>
        </a:p>
      </dsp:txBody>
      <dsp:txXfrm>
        <a:off x="524" y="4275943"/>
        <a:ext cx="2284009" cy="1142004"/>
      </dsp:txXfrm>
    </dsp:sp>
    <dsp:sp modelId="{450DF118-1B5D-4227-81B5-7E30636F56FC}">
      <dsp:nvSpPr>
        <dsp:cNvPr id="0" name=""/>
        <dsp:cNvSpPr/>
      </dsp:nvSpPr>
      <dsp:spPr>
        <a:xfrm>
          <a:off x="2764175" y="4275943"/>
          <a:ext cx="2284009" cy="1142004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/>
            <a:t>Host Employer (Company you work with)</a:t>
          </a:r>
          <a:endParaRPr lang="en-AU" sz="1900" kern="1200" dirty="0"/>
        </a:p>
      </dsp:txBody>
      <dsp:txXfrm>
        <a:off x="2764175" y="4275943"/>
        <a:ext cx="2284009" cy="1142004"/>
      </dsp:txXfrm>
    </dsp:sp>
    <dsp:sp modelId="{43C73FAD-020A-403E-8111-CB6683431F3C}">
      <dsp:nvSpPr>
        <dsp:cNvPr id="0" name=""/>
        <dsp:cNvSpPr/>
      </dsp:nvSpPr>
      <dsp:spPr>
        <a:xfrm>
          <a:off x="5527826" y="4275943"/>
          <a:ext cx="2284009" cy="1142004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/>
            <a:t>Trainee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u="sng" kern="1200" dirty="0" smtClean="0"/>
            <a:t>YOU </a:t>
          </a:r>
          <a:endParaRPr lang="en-AU" sz="1900" b="1" u="sng" kern="1200" dirty="0"/>
        </a:p>
      </dsp:txBody>
      <dsp:txXfrm>
        <a:off x="5527826" y="4275943"/>
        <a:ext cx="2284009" cy="1142004"/>
      </dsp:txXfrm>
    </dsp:sp>
    <dsp:sp modelId="{6A62AA8D-E0E8-4EBE-A0EA-0DA68B06EC5D}">
      <dsp:nvSpPr>
        <dsp:cNvPr id="0" name=""/>
        <dsp:cNvSpPr/>
      </dsp:nvSpPr>
      <dsp:spPr>
        <a:xfrm>
          <a:off x="2455902" y="2448268"/>
          <a:ext cx="2900554" cy="1320716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>
              <a:solidFill>
                <a:schemeClr val="tx1"/>
              </a:solidFill>
            </a:rPr>
            <a:t>Group Training Organisation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>
              <a:solidFill>
                <a:schemeClr val="tx1"/>
              </a:solidFill>
            </a:rPr>
            <a:t>(Legal Employer: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u="sng" kern="1200" dirty="0" smtClean="0">
              <a:solidFill>
                <a:schemeClr val="tx1"/>
              </a:solidFill>
            </a:rPr>
            <a:t>AFL SportsReady</a:t>
          </a:r>
          <a:r>
            <a:rPr lang="en-AU" sz="1900" kern="1200" dirty="0" smtClean="0">
              <a:solidFill>
                <a:schemeClr val="tx1"/>
              </a:solidFill>
            </a:rPr>
            <a:t>)</a:t>
          </a:r>
          <a:endParaRPr lang="en-AU" sz="1900" kern="1200" dirty="0">
            <a:solidFill>
              <a:schemeClr val="tx1"/>
            </a:solidFill>
          </a:endParaRPr>
        </a:p>
      </dsp:txBody>
      <dsp:txXfrm>
        <a:off x="2455902" y="2448268"/>
        <a:ext cx="2900554" cy="1320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7475C-D4B3-4338-BD61-7F492E2701D8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E5390-F952-4281-B8D7-0CBECF71885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400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Opening title screen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088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5622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100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7257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9903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1080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163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4632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1468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7864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9411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Presentation</a:t>
            </a:r>
            <a:r>
              <a:rPr lang="en-AU" baseline="0" dirty="0" smtClean="0"/>
              <a:t> text / body</a:t>
            </a:r>
          </a:p>
          <a:p>
            <a:endParaRPr lang="en-AU" baseline="0" dirty="0" smtClean="0"/>
          </a:p>
          <a:p>
            <a:r>
              <a:rPr lang="en-AU" baseline="0" dirty="0" smtClean="0"/>
              <a:t>To create additional slides – Mouse &gt; Right click  &gt; Duplicate slide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059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E5390-F952-4281-B8D7-0CBECF718859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693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1DD16-6F3F-4FCE-A06B-91E3F95F5869}" type="datetimeFigureOut">
              <a:rPr lang="en-US" smtClean="0"/>
              <a:pPr/>
              <a:t>10/5/2020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C2EDF-0BD4-4F82-9BA9-4AC981B93D34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9" Type="http://schemas.openxmlformats.org/officeDocument/2006/relationships/image" Target="../media/image40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42" Type="http://schemas.openxmlformats.org/officeDocument/2006/relationships/image" Target="../media/image43.jpeg"/><Relationship Id="rId47" Type="http://schemas.openxmlformats.org/officeDocument/2006/relationships/image" Target="../media/image48.jpe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40" Type="http://schemas.openxmlformats.org/officeDocument/2006/relationships/image" Target="../media/image41.gif"/><Relationship Id="rId45" Type="http://schemas.openxmlformats.org/officeDocument/2006/relationships/image" Target="../media/image46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gif"/><Relationship Id="rId28" Type="http://schemas.openxmlformats.org/officeDocument/2006/relationships/image" Target="../media/image29.jpeg"/><Relationship Id="rId36" Type="http://schemas.openxmlformats.org/officeDocument/2006/relationships/image" Target="../media/image37.jpeg"/><Relationship Id="rId10" Type="http://schemas.openxmlformats.org/officeDocument/2006/relationships/image" Target="../media/image11.png"/><Relationship Id="rId19" Type="http://schemas.openxmlformats.org/officeDocument/2006/relationships/image" Target="../media/image20.jpeg"/><Relationship Id="rId31" Type="http://schemas.openxmlformats.org/officeDocument/2006/relationships/image" Target="../media/image32.png"/><Relationship Id="rId44" Type="http://schemas.openxmlformats.org/officeDocument/2006/relationships/image" Target="../media/image45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jpeg"/><Relationship Id="rId43" Type="http://schemas.openxmlformats.org/officeDocument/2006/relationships/image" Target="../media/image44.png"/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38" Type="http://schemas.openxmlformats.org/officeDocument/2006/relationships/image" Target="../media/image39.jpeg"/><Relationship Id="rId46" Type="http://schemas.openxmlformats.org/officeDocument/2006/relationships/image" Target="../media/image47.jpeg"/><Relationship Id="rId20" Type="http://schemas.openxmlformats.org/officeDocument/2006/relationships/image" Target="../media/image21.png"/><Relationship Id="rId41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peter.Filandia@aflsportsready.com.a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Logo" descr="AFLSR TRANS Portra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8548" y="692696"/>
            <a:ext cx="4926904" cy="4325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LSR - How AFL SportsReady Helps Young People- A Trainee's Perspecti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170" y="850404"/>
            <a:ext cx="9168340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8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1759" y="332658"/>
            <a:ext cx="80204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0" dirty="0" smtClean="0">
                <a:solidFill>
                  <a:srgbClr val="5AB0E4"/>
                </a:solidFill>
              </a:rPr>
              <a:t>WHAT IS A TRAINEESHIP?</a:t>
            </a:r>
            <a:endParaRPr lang="en-GB" sz="6000" dirty="0">
              <a:solidFill>
                <a:srgbClr val="5AB0E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939" y="1484784"/>
            <a:ext cx="8550122" cy="574311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AU" sz="2800" dirty="0">
                <a:cs typeface="Calibri" pitchFamily="34" charset="0"/>
              </a:rPr>
              <a:t>A Traineeship is a work placement </a:t>
            </a:r>
            <a:r>
              <a:rPr lang="en-AU" sz="2800" dirty="0" smtClean="0">
                <a:cs typeface="Calibri" pitchFamily="34" charset="0"/>
              </a:rPr>
              <a:t>where </a:t>
            </a:r>
            <a:r>
              <a:rPr lang="en-AU" sz="2800" dirty="0">
                <a:cs typeface="Calibri" pitchFamily="34" charset="0"/>
              </a:rPr>
              <a:t>you get </a:t>
            </a:r>
            <a:r>
              <a:rPr lang="en-AU" sz="2800" u="sng" dirty="0">
                <a:cs typeface="Calibri" pitchFamily="34" charset="0"/>
              </a:rPr>
              <a:t>paid</a:t>
            </a:r>
            <a:r>
              <a:rPr lang="en-AU" sz="2800" dirty="0">
                <a:cs typeface="Calibri" pitchFamily="34" charset="0"/>
              </a:rPr>
              <a:t> to work and </a:t>
            </a:r>
            <a:r>
              <a:rPr lang="en-AU" sz="2800" dirty="0" smtClean="0">
                <a:cs typeface="Calibri" pitchFamily="34" charset="0"/>
              </a:rPr>
              <a:t>study </a:t>
            </a:r>
            <a:r>
              <a:rPr lang="en-AU" sz="2800" dirty="0">
                <a:cs typeface="Calibri" pitchFamily="34" charset="0"/>
              </a:rPr>
              <a:t>at the same </a:t>
            </a:r>
            <a:r>
              <a:rPr lang="en-AU" sz="2800" dirty="0" smtClean="0">
                <a:cs typeface="Calibri" pitchFamily="34" charset="0"/>
              </a:rPr>
              <a:t>time. They </a:t>
            </a:r>
            <a:r>
              <a:rPr lang="en-AU" sz="2800" dirty="0">
                <a:cs typeface="Calibri" pitchFamily="34" charset="0"/>
              </a:rPr>
              <a:t>can be</a:t>
            </a:r>
            <a:r>
              <a:rPr lang="en-AU" sz="2800" dirty="0" smtClean="0">
                <a:cs typeface="Calibri" pitchFamily="34" charset="0"/>
              </a:rPr>
              <a:t>:</a:t>
            </a: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SzPct val="80000"/>
              <a:buFont typeface="Calibri" panose="020F0502020204030204" pitchFamily="34" charset="0"/>
              <a:buChar char="-"/>
              <a:defRPr/>
            </a:pPr>
            <a:r>
              <a:rPr lang="en-AU" sz="2800" dirty="0" smtClean="0">
                <a:cs typeface="Calibri" pitchFamily="34" charset="0"/>
              </a:rPr>
              <a:t>Full </a:t>
            </a:r>
            <a:r>
              <a:rPr lang="en-AU" sz="2800" dirty="0">
                <a:cs typeface="Calibri" pitchFamily="34" charset="0"/>
              </a:rPr>
              <a:t>time </a:t>
            </a:r>
            <a:r>
              <a:rPr lang="en-AU" sz="2800" dirty="0" smtClean="0">
                <a:cs typeface="Calibri" pitchFamily="34" charset="0"/>
              </a:rPr>
              <a:t>(10-12 </a:t>
            </a:r>
            <a:r>
              <a:rPr lang="en-AU" sz="2800" dirty="0">
                <a:cs typeface="Calibri" pitchFamily="34" charset="0"/>
              </a:rPr>
              <a:t>months) </a:t>
            </a: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SzPct val="80000"/>
              <a:buFont typeface="Calibri" panose="020F0502020204030204" pitchFamily="34" charset="0"/>
              <a:buChar char="-"/>
              <a:defRPr/>
            </a:pPr>
            <a:r>
              <a:rPr lang="en-AU" sz="2800" dirty="0">
                <a:cs typeface="Calibri" pitchFamily="34" charset="0"/>
              </a:rPr>
              <a:t>Part time (12-24 months) </a:t>
            </a: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SzPct val="80000"/>
              <a:buFont typeface="Calibri" panose="020F0502020204030204" pitchFamily="34" charset="0"/>
              <a:buChar char="-"/>
              <a:defRPr/>
            </a:pPr>
            <a:r>
              <a:rPr lang="en-AU" sz="2800" dirty="0">
                <a:cs typeface="Calibri" pitchFamily="34" charset="0"/>
              </a:rPr>
              <a:t>School Based - ASBA (12-24 months</a:t>
            </a:r>
            <a:r>
              <a:rPr lang="en-AU" sz="2800" dirty="0" smtClean="0">
                <a:cs typeface="Calibri" pitchFamily="34" charset="0"/>
              </a:rPr>
              <a:t>)</a:t>
            </a:r>
            <a:br>
              <a:rPr lang="en-AU" sz="2800" dirty="0" smtClean="0">
                <a:cs typeface="Calibri" pitchFamily="34" charset="0"/>
              </a:rPr>
            </a:br>
            <a:endParaRPr lang="en-AU" sz="2800" dirty="0">
              <a:cs typeface="Calibri" pitchFamily="34" charset="0"/>
            </a:endParaRPr>
          </a:p>
          <a:p>
            <a:pPr>
              <a:lnSpc>
                <a:spcPct val="80000"/>
              </a:lnSpc>
              <a:buClr>
                <a:srgbClr val="5AB0E4"/>
              </a:buClr>
              <a:defRPr/>
            </a:pPr>
            <a:r>
              <a:rPr lang="en-US" sz="2800" dirty="0">
                <a:cs typeface="Calibri" pitchFamily="34" charset="0"/>
              </a:rPr>
              <a:t>Traineeships provide you </a:t>
            </a:r>
            <a:r>
              <a:rPr lang="en-US" sz="2800" dirty="0" smtClean="0">
                <a:cs typeface="Calibri" pitchFamily="34" charset="0"/>
              </a:rPr>
              <a:t>with:</a:t>
            </a:r>
            <a:endParaRPr lang="en-AU" sz="2800" dirty="0" smtClean="0"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Font typeface="Calibri" panose="020F0502020204030204" pitchFamily="34" charset="0"/>
              <a:buChar char="-"/>
              <a:defRPr/>
            </a:pPr>
            <a:r>
              <a:rPr lang="en-AU" sz="2800" dirty="0" smtClean="0">
                <a:cs typeface="Calibri" pitchFamily="34" charset="0"/>
              </a:rPr>
              <a:t>Valuable On-the-Job/Practical  experience </a:t>
            </a: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Font typeface="Calibri" panose="020F0502020204030204" pitchFamily="34" charset="0"/>
              <a:buChar char="-"/>
              <a:defRPr/>
            </a:pPr>
            <a:r>
              <a:rPr lang="en-AU" sz="2800" dirty="0" smtClean="0">
                <a:cs typeface="Calibri" pitchFamily="34" charset="0"/>
              </a:rPr>
              <a:t>Nationally Accredited </a:t>
            </a:r>
            <a:r>
              <a:rPr lang="en-AU" sz="2800" dirty="0">
                <a:cs typeface="Calibri" pitchFamily="34" charset="0"/>
              </a:rPr>
              <a:t>training at TAFE (eg Certificate III or </a:t>
            </a:r>
            <a:r>
              <a:rPr lang="en-AU" sz="2800" dirty="0" smtClean="0">
                <a:cs typeface="Calibri" pitchFamily="34" charset="0"/>
              </a:rPr>
              <a:t>IV Qualification)</a:t>
            </a: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Font typeface="Calibri" panose="020F0502020204030204" pitchFamily="34" charset="0"/>
              <a:buChar char="-"/>
              <a:defRPr/>
            </a:pPr>
            <a:r>
              <a:rPr lang="en-AU" sz="2800" dirty="0" smtClean="0">
                <a:cs typeface="Calibri" pitchFamily="34" charset="0"/>
              </a:rPr>
              <a:t>Possibility </a:t>
            </a:r>
            <a:r>
              <a:rPr lang="en-AU" sz="2800" dirty="0">
                <a:cs typeface="Calibri" pitchFamily="34" charset="0"/>
              </a:rPr>
              <a:t>of ongoing employment or entry to </a:t>
            </a:r>
            <a:r>
              <a:rPr lang="en-AU" sz="2800" dirty="0" smtClean="0">
                <a:cs typeface="Calibri" pitchFamily="34" charset="0"/>
              </a:rPr>
              <a:t>university</a:t>
            </a:r>
          </a:p>
          <a:p>
            <a:pPr marL="457200" indent="-457200">
              <a:lnSpc>
                <a:spcPct val="80000"/>
              </a:lnSpc>
              <a:buClr>
                <a:srgbClr val="5AB0E4"/>
              </a:buClr>
              <a:buFont typeface="Calibri" panose="020F0502020204030204" pitchFamily="34" charset="0"/>
              <a:buChar char="-"/>
              <a:defRPr/>
            </a:pPr>
            <a:r>
              <a:rPr lang="en-AU" sz="2800" dirty="0" smtClean="0">
                <a:cs typeface="Calibri" pitchFamily="34" charset="0"/>
              </a:rPr>
              <a:t>Great referees/references </a:t>
            </a:r>
            <a:r>
              <a:rPr lang="en-AU" sz="2800" dirty="0">
                <a:cs typeface="Calibri" pitchFamily="34" charset="0"/>
              </a:rPr>
              <a:t>and contacts for your </a:t>
            </a:r>
            <a:r>
              <a:rPr lang="en-AU" sz="2800" dirty="0" smtClean="0">
                <a:cs typeface="Calibri" pitchFamily="34" charset="0"/>
              </a:rPr>
              <a:t>future</a:t>
            </a:r>
            <a:endParaRPr lang="en-AU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809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32116958"/>
              </p:ext>
            </p:extLst>
          </p:nvPr>
        </p:nvGraphicFramePr>
        <p:xfrm>
          <a:off x="683568" y="548680"/>
          <a:ext cx="7812360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748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600" dirty="0" smtClean="0">
                <a:solidFill>
                  <a:srgbClr val="5AB0E4"/>
                </a:solidFill>
              </a:rPr>
              <a:t>WHO IS INVOLVED?</a:t>
            </a:r>
            <a:endParaRPr lang="en-GB" sz="5600" dirty="0">
              <a:solidFill>
                <a:srgbClr val="5AB0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2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3265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600" dirty="0" smtClean="0">
                <a:solidFill>
                  <a:srgbClr val="5AB0E4"/>
                </a:solidFill>
              </a:rPr>
              <a:t>WHO CAN DO A TRAINEESHIP?</a:t>
            </a:r>
            <a:endParaRPr lang="en-GB" sz="5600" dirty="0">
              <a:solidFill>
                <a:srgbClr val="5AB0E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939" y="1484784"/>
            <a:ext cx="8550122" cy="505369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AU" sz="2800" dirty="0" smtClean="0">
                <a:cs typeface="Calibri" pitchFamily="34" charset="0"/>
              </a:rPr>
              <a:t>Most trainees are people who have recently finished secondary school (Year 12 school leavers) but trainees are available to all age groups from 15 yrs. to &gt; 21 yrs. of age. </a:t>
            </a:r>
            <a:br>
              <a:rPr lang="en-AU" sz="2800" dirty="0" smtClean="0">
                <a:cs typeface="Calibri" pitchFamily="34" charset="0"/>
              </a:rPr>
            </a:br>
            <a:endParaRPr lang="en-AU" sz="2800" dirty="0">
              <a:cs typeface="Calibri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AU" sz="2800" dirty="0" smtClean="0"/>
              <a:t>People decide to do a traineeship for various reasons, but the most common reasons are:</a:t>
            </a:r>
          </a:p>
          <a:p>
            <a:pPr>
              <a:lnSpc>
                <a:spcPct val="80000"/>
              </a:lnSpc>
              <a:defRPr/>
            </a:pPr>
            <a:endParaRPr lang="en-AU" sz="2800" dirty="0" smtClean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To do a gap year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Didn’t achieve required results for University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To begin a work career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To gain on-the-job experience</a:t>
            </a:r>
          </a:p>
          <a:p>
            <a:endParaRPr lang="en-AU" sz="2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2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748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600" dirty="0" smtClean="0">
                <a:solidFill>
                  <a:srgbClr val="5AB0E4"/>
                </a:solidFill>
              </a:rPr>
              <a:t>ROLE OF A FIELD OFFICER</a:t>
            </a:r>
            <a:endParaRPr lang="en-GB" sz="5600" dirty="0">
              <a:solidFill>
                <a:srgbClr val="5AB0E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939" y="1484784"/>
            <a:ext cx="8550122" cy="401956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AU" sz="2800" dirty="0" smtClean="0">
                <a:cs typeface="Calibri" pitchFamily="34" charset="0"/>
              </a:rPr>
              <a:t>Each trainee is assigned a Field Officer. The Field Officer is always the first point-of-call and manages your traineeship . He or she will be available for any questions, queries or problems that a trainee may have.</a:t>
            </a:r>
          </a:p>
          <a:p>
            <a:pPr>
              <a:lnSpc>
                <a:spcPct val="80000"/>
              </a:lnSpc>
              <a:defRPr/>
            </a:pPr>
            <a:endParaRPr lang="en-AU" sz="2800" dirty="0"/>
          </a:p>
          <a:p>
            <a:pPr>
              <a:lnSpc>
                <a:spcPct val="80000"/>
              </a:lnSpc>
              <a:defRPr/>
            </a:pPr>
            <a:r>
              <a:rPr lang="en-AU" sz="2800" dirty="0" smtClean="0"/>
              <a:t>Your Field Officer will visit you in your workplace at least 4 times throughout a 12 month traineeship period to ensure everything is on track for a successful completion.</a:t>
            </a:r>
          </a:p>
          <a:p>
            <a:endParaRPr lang="en-AU" sz="2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7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3265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600" dirty="0" smtClean="0">
                <a:solidFill>
                  <a:srgbClr val="5AB0E4"/>
                </a:solidFill>
              </a:rPr>
              <a:t>TRAINEE SALARY</a:t>
            </a:r>
            <a:endParaRPr lang="en-GB" sz="5600" dirty="0">
              <a:solidFill>
                <a:srgbClr val="5AB0E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939" y="3933056"/>
            <a:ext cx="8550122" cy="266226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AU" sz="2400" dirty="0" smtClean="0"/>
              <a:t>Trainees are paid in accordance with the </a:t>
            </a:r>
            <a:r>
              <a:rPr lang="en-AU" sz="2400" u="sng" dirty="0" smtClean="0"/>
              <a:t>National Training Wage</a:t>
            </a:r>
            <a:r>
              <a:rPr lang="en-AU" sz="2400" dirty="0" smtClean="0"/>
              <a:t>. A trainee’s salary is based on a 38 hour week and is determined by the year they finish school.</a:t>
            </a:r>
          </a:p>
          <a:p>
            <a:pPr algn="ctr"/>
            <a:r>
              <a:rPr lang="en-AU" sz="2400" dirty="0" smtClean="0"/>
              <a:t>Salary also vary depending on the type of traineeship – the </a:t>
            </a:r>
            <a:r>
              <a:rPr lang="en-AU" sz="2400" dirty="0"/>
              <a:t>above example is for a </a:t>
            </a:r>
            <a:r>
              <a:rPr lang="en-AU" sz="2400" dirty="0" smtClean="0"/>
              <a:t>Certificate III Sport &amp; Recreation traineeship. </a:t>
            </a: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endParaRPr lang="en-GB" dirty="0"/>
          </a:p>
        </p:txBody>
      </p:sp>
      <p:graphicFrame>
        <p:nvGraphicFramePr>
          <p:cNvPr id="5" name="Group 17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253981934"/>
              </p:ext>
            </p:extLst>
          </p:nvPr>
        </p:nvGraphicFramePr>
        <p:xfrm>
          <a:off x="500063" y="1214438"/>
          <a:ext cx="8147051" cy="2586037"/>
        </p:xfrm>
        <a:graphic>
          <a:graphicData uri="http://schemas.openxmlformats.org/drawingml/2006/table">
            <a:tbl>
              <a:tblPr/>
              <a:tblGrid>
                <a:gridCol w="145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5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0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Education</a:t>
                      </a:r>
                      <a:endParaRPr kumimoji="0" lang="en-A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Years Away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From School</a:t>
                      </a:r>
                      <a:endParaRPr kumimoji="0" lang="en-A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Hourly Salary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(before tax)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</a:t>
                      </a:r>
                      <a:endParaRPr kumimoji="0" lang="en-A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Weekly Salary (before tax)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</a:t>
                      </a:r>
                      <a:endParaRPr kumimoji="0" lang="en-A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Year 12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School Leaver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11.38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432.34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Year 12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Plus 1 Year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13.09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497.28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Year 12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Plus 2 Years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15.34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583.11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Adult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More than 2 years out of school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17.50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665.14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29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357158" y="1484786"/>
            <a:ext cx="8229600" cy="50260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2500" dirty="0"/>
              <a:t>At AFL SportsReady our traineeships aren’t limited to sport! </a:t>
            </a:r>
          </a:p>
          <a:p>
            <a:pPr>
              <a:buNone/>
            </a:pPr>
            <a:r>
              <a:rPr lang="en-AU" sz="2500" dirty="0"/>
              <a:t>We deliver traineeships in a wide range of industries such as:</a:t>
            </a:r>
          </a:p>
          <a:p>
            <a:pPr>
              <a:buNone/>
            </a:pPr>
            <a:endParaRPr lang="en-AU" sz="2500" dirty="0"/>
          </a:p>
          <a:p>
            <a:pPr>
              <a:buNone/>
            </a:pPr>
            <a:endParaRPr lang="en-AU" sz="2500" dirty="0"/>
          </a:p>
        </p:txBody>
      </p:sp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7982" y="332658"/>
            <a:ext cx="7688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0" dirty="0">
                <a:solidFill>
                  <a:srgbClr val="5AB0E4"/>
                </a:solidFill>
              </a:rPr>
              <a:t>TYPES OF TRAINEESHIPS</a:t>
            </a:r>
            <a:endParaRPr lang="en-GB" sz="6000" dirty="0">
              <a:solidFill>
                <a:srgbClr val="5AB0E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6414" y="2564904"/>
            <a:ext cx="8550122" cy="47859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/>
              <a:t>Sport and Recreation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 smtClean="0"/>
              <a:t>Business </a:t>
            </a:r>
            <a:endParaRPr lang="en-AU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 smtClean="0"/>
              <a:t>Banking </a:t>
            </a:r>
            <a:r>
              <a:rPr lang="en-AU" sz="2500" dirty="0"/>
              <a:t>and </a:t>
            </a:r>
            <a:r>
              <a:rPr lang="en-AU" sz="2500" dirty="0" smtClean="0"/>
              <a:t>Finance</a:t>
            </a:r>
            <a:endParaRPr lang="en-AU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 smtClean="0"/>
              <a:t>Horticulture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/>
              <a:t>Information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/>
              <a:t>Retail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/>
              <a:t>Hospitality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500" dirty="0" smtClean="0"/>
              <a:t>Fitness </a:t>
            </a:r>
            <a:endParaRPr lang="en-AU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900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324" y="5232611"/>
            <a:ext cx="1839938" cy="104399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5077" y="2821541"/>
            <a:ext cx="839775" cy="694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4529" y="1750449"/>
            <a:ext cx="672674" cy="88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444" y="4154810"/>
            <a:ext cx="689875" cy="689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98" y="1300383"/>
            <a:ext cx="936542" cy="7370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24" y="1800220"/>
            <a:ext cx="796408" cy="732696"/>
          </a:xfrm>
          <a:prstGeom prst="rect">
            <a:avLst/>
          </a:prstGeom>
        </p:spPr>
      </p:pic>
      <p:pic>
        <p:nvPicPr>
          <p:cNvPr id="5" name="Picture 2" descr="http://static1.squarespace.com/static/54f7cf87e4b093cb4332c26c/t/551a5dfce4b0e8322a944f9e/1427791446028/sgv-insignis-colou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825" y="1254650"/>
            <a:ext cx="1033784" cy="58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476674"/>
            <a:ext cx="82089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500" dirty="0">
                <a:solidFill>
                  <a:srgbClr val="5AB0E4"/>
                </a:solidFill>
              </a:rPr>
              <a:t>CURRENT HOST EMPLOYERS</a:t>
            </a:r>
            <a:endParaRPr lang="en-GB" sz="5500" dirty="0">
              <a:solidFill>
                <a:srgbClr val="5AB0E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4233" y="1771144"/>
            <a:ext cx="872143" cy="1313560"/>
          </a:xfrm>
          <a:prstGeom prst="rect">
            <a:avLst/>
          </a:prstGeom>
        </p:spPr>
      </p:pic>
      <p:pic>
        <p:nvPicPr>
          <p:cNvPr id="12" name="Picture 2" descr="http://upload.wikimedia.org/wikipedia/en/b/bb/Wantirna_College_Log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819" y="2726129"/>
            <a:ext cx="1320865" cy="114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7770" y="2182347"/>
            <a:ext cx="1736038" cy="868019"/>
          </a:xfrm>
          <a:prstGeom prst="rect">
            <a:avLst/>
          </a:prstGeom>
        </p:spPr>
      </p:pic>
      <p:pic>
        <p:nvPicPr>
          <p:cNvPr id="14" name="Picture 2" descr="http://static.wixstatic.com/media/703aa0_5c9c61d357413f6b11f0ae00d5f062d5.png_srz_970_480_85_22_0.50_1.20_0.00_png_srz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7" r="13837"/>
          <a:stretch/>
        </p:blipFill>
        <p:spPr bwMode="auto">
          <a:xfrm>
            <a:off x="3084819" y="4059687"/>
            <a:ext cx="1369707" cy="9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upload.wikimedia.org/wikipedia/fr/f/fb/Geelong_FC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85" y="1295342"/>
            <a:ext cx="1193057" cy="132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49957" y="3235373"/>
            <a:ext cx="1525856" cy="10887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6483" y="1964681"/>
            <a:ext cx="956126" cy="68219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63528" y="3097928"/>
            <a:ext cx="1247496" cy="13098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01123" y="2126444"/>
            <a:ext cx="1003282" cy="797609"/>
          </a:xfrm>
          <a:prstGeom prst="rect">
            <a:avLst/>
          </a:prstGeom>
        </p:spPr>
      </p:pic>
      <p:pic>
        <p:nvPicPr>
          <p:cNvPr id="22" name="Picture 4" descr="http://www.specialdays.com.au/img/edu/9/image_0927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26" y="1304031"/>
            <a:ext cx="1221648" cy="6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upload.wikimedia.org/wikipedia/en/thumb/2/24/Carlton_FC_logo.svg/984px-Carlton_FC_logo.sv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9" y="5637854"/>
            <a:ext cx="864252" cy="89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emc_print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2607" y="2743970"/>
            <a:ext cx="981626" cy="829557"/>
          </a:xfrm>
          <a:prstGeom prst="rect">
            <a:avLst/>
          </a:prstGeom>
          <a:noFill/>
        </p:spPr>
      </p:pic>
      <p:pic>
        <p:nvPicPr>
          <p:cNvPr id="25" name="Picture 2" descr="http://static.ipaustralia.com.au/store3/13/74/1374715.1.high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083" y="3617130"/>
            <a:ext cx="1565339" cy="73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ausdroid.net/wp-content/uploads/2013/08/AustraliaPost_logo.gif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126" y="1275441"/>
            <a:ext cx="1460616" cy="41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0779" y="3484861"/>
            <a:ext cx="1157175" cy="86788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263636" y="5148126"/>
            <a:ext cx="1081731" cy="995232"/>
          </a:xfrm>
          <a:prstGeom prst="rect">
            <a:avLst/>
          </a:prstGeom>
        </p:spPr>
      </p:pic>
      <p:pic>
        <p:nvPicPr>
          <p:cNvPr id="29" name="Picture 2" descr="http://catholicschoolsguide.com.au/wp-content/uploads/mount-lilydale-mercy-college.jp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" y="1393063"/>
            <a:ext cx="914912" cy="91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www.vectorsland.com/imgd/l44706-westpac-logo-34709.png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83" b="38412"/>
          <a:stretch/>
        </p:blipFill>
        <p:spPr bwMode="auto">
          <a:xfrm>
            <a:off x="1751436" y="4405637"/>
            <a:ext cx="1256191" cy="3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://www.r-co.com.au/wp-content/uploads/2014/03/mfccrop1_662x707.jpg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0" t="2057" r="13430" b="22317"/>
          <a:stretch/>
        </p:blipFill>
        <p:spPr bwMode="auto">
          <a:xfrm>
            <a:off x="7080654" y="5760791"/>
            <a:ext cx="848872" cy="95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logonoid.com/images/ticketmaster-logo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530" y="4502888"/>
            <a:ext cx="1915919" cy="33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s://karengately.files.wordpress.com/2013/05/richmond-fc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090" y="3605652"/>
            <a:ext cx="823214" cy="106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s://scoutjobs.com.au/media/user-files/9611/20150129_110912-2e09eed9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" y="4460485"/>
            <a:ext cx="970860" cy="97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foxfootyclubrewards.com.au/uploads/img_13656613961024246639_Ali%20Curung%20Kangaroos.png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/>
          <a:stretch/>
        </p:blipFill>
        <p:spPr bwMode="auto">
          <a:xfrm>
            <a:off x="91080" y="2410400"/>
            <a:ext cx="812331" cy="93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955224" y="5603703"/>
            <a:ext cx="1323288" cy="661644"/>
          </a:xfrm>
          <a:prstGeom prst="rect">
            <a:avLst/>
          </a:prstGeom>
        </p:spPr>
      </p:pic>
      <p:pic>
        <p:nvPicPr>
          <p:cNvPr id="37" name="Picture 2" descr="http://upload.wikimedia.org/wikipedia/en/1/11/St_Kilda_FC_Logo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52" y="4860965"/>
            <a:ext cx="944438" cy="9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premier.cricketvictoria.com.au/files/3/images/news/Good%20Logos/Melbourne%20C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600" y="4488615"/>
            <a:ext cx="622017" cy="67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s://pbs.twimg.com/profile_images/441091883930877953/gCByQVOC_400x400.jpe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530" y="4932893"/>
            <a:ext cx="769191" cy="76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7"/>
          <a:srcRect l="1268" t="11366" r="53853" b="73855"/>
          <a:stretch/>
        </p:blipFill>
        <p:spPr>
          <a:xfrm>
            <a:off x="1952536" y="6342096"/>
            <a:ext cx="2310565" cy="427992"/>
          </a:xfrm>
          <a:prstGeom prst="rect">
            <a:avLst/>
          </a:prstGeom>
        </p:spPr>
      </p:pic>
      <p:pic>
        <p:nvPicPr>
          <p:cNvPr id="42" name="Picture 2" descr="http://www.smashenterprises.com.au/wp-content/uploads/2014/11/Netball-Vic-Logo_HORIZ.jp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267" y="6143360"/>
            <a:ext cx="1525790" cy="59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upload.wikimedia.org/wikipedia/en/2/27/Frankston_High_School_Logo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162" y="5836652"/>
            <a:ext cx="767431" cy="8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ttp://www.brackenridgeplaza.com.au/wp-content/uploads/2011/09/NAB_Logo.gif"/>
          <p:cNvPicPr>
            <a:picLocks noChangeAspect="1" noChangeArrowheads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t="5897" r="3606" b="6849"/>
          <a:stretch/>
        </p:blipFill>
        <p:spPr bwMode="auto">
          <a:xfrm>
            <a:off x="5441723" y="4914811"/>
            <a:ext cx="1051608" cy="42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https://sunburydownshb.files.wordpress.com/2013/07/screen-shot-2013-07-22-at-9-31-43-pm2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06" y="5934527"/>
            <a:ext cx="878228" cy="76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www.upstart.net.au/wp-content/uploads/2012/11/afl-vic.jp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975" y="4748697"/>
            <a:ext cx="971686" cy="77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956378" y="5717321"/>
            <a:ext cx="1115491" cy="1096057"/>
          </a:xfrm>
          <a:prstGeom prst="rect">
            <a:avLst/>
          </a:prstGeom>
        </p:spPr>
      </p:pic>
      <p:pic>
        <p:nvPicPr>
          <p:cNvPr id="50" name="Picture 2" descr="http://www.maxima.com.au/w/wp-content/uploads/2014/08/Department-of-Human-Services.jp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909" y="4882482"/>
            <a:ext cx="1312289" cy="80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http://www.btm.org.au/images/logos/DTPLI-logo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283207"/>
            <a:ext cx="1448332" cy="42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656" y="1319516"/>
            <a:ext cx="836245" cy="810776"/>
          </a:xfrm>
          <a:prstGeom prst="rect">
            <a:avLst/>
          </a:prstGeom>
        </p:spPr>
      </p:pic>
      <p:pic>
        <p:nvPicPr>
          <p:cNvPr id="1026" name="Picture 2" descr="http://web.cecv.catholic.edu.au/schools/SchoolLogos/E3050.jp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304" y="3199000"/>
            <a:ext cx="742125" cy="8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357158" y="1484786"/>
            <a:ext cx="8229600" cy="5026029"/>
          </a:xfrm>
        </p:spPr>
        <p:txBody>
          <a:bodyPr>
            <a:normAutofit/>
          </a:bodyPr>
          <a:lstStyle/>
          <a:p>
            <a:r>
              <a:rPr lang="en-AU" sz="2500" dirty="0" smtClean="0"/>
              <a:t>Future employment</a:t>
            </a:r>
          </a:p>
          <a:p>
            <a:r>
              <a:rPr lang="en-AU" sz="2500" dirty="0" smtClean="0"/>
              <a:t>Hands on experience</a:t>
            </a:r>
          </a:p>
          <a:p>
            <a:r>
              <a:rPr lang="en-AU" sz="2500" dirty="0" smtClean="0"/>
              <a:t>Contacts/ networking</a:t>
            </a:r>
          </a:p>
          <a:p>
            <a:r>
              <a:rPr lang="en-AU" sz="2500" dirty="0" smtClean="0"/>
              <a:t>Nationally recognised qualification</a:t>
            </a:r>
          </a:p>
          <a:p>
            <a:r>
              <a:rPr lang="en-AU" sz="2500" dirty="0" smtClean="0"/>
              <a:t>Paid whilst you learn</a:t>
            </a:r>
          </a:p>
          <a:p>
            <a:r>
              <a:rPr lang="en-AU" sz="2500" dirty="0" smtClean="0"/>
              <a:t>Academic pathways – guaranteed entry to University Partners (certificate IV) + course credits (diploma)</a:t>
            </a:r>
            <a:endParaRPr lang="en-AU" sz="2500" dirty="0"/>
          </a:p>
          <a:p>
            <a:pPr>
              <a:buNone/>
            </a:pPr>
            <a:endParaRPr lang="en-AU" sz="2500" dirty="0"/>
          </a:p>
          <a:p>
            <a:pPr>
              <a:buNone/>
            </a:pPr>
            <a:endParaRPr lang="en-AU" sz="2500" dirty="0"/>
          </a:p>
        </p:txBody>
      </p:sp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7982" y="332658"/>
            <a:ext cx="7688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solidFill>
                  <a:srgbClr val="5AB0E4"/>
                </a:solidFill>
              </a:rPr>
              <a:t>BENEFITS</a:t>
            </a:r>
            <a:endParaRPr lang="en-GB" sz="6000" dirty="0">
              <a:solidFill>
                <a:srgbClr val="5AB0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3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732" y="30696"/>
            <a:ext cx="4824536" cy="679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8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388" y="-9285"/>
            <a:ext cx="4889934" cy="686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2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49A9D4"/>
                </a:solidFill>
              </a:rPr>
              <a:t>ARE YOU INTERESTED ???</a:t>
            </a:r>
            <a:endParaRPr lang="en-US" dirty="0">
              <a:solidFill>
                <a:srgbClr val="49A9D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Please contact me and send me your resume details asap !!</a:t>
            </a:r>
          </a:p>
          <a:p>
            <a:r>
              <a:rPr lang="en-AU" dirty="0" smtClean="0"/>
              <a:t>Either call me to discuss your areas of interest on 0418 109 704 or email me on ;</a:t>
            </a:r>
          </a:p>
          <a:p>
            <a:r>
              <a:rPr lang="en-AU" dirty="0" smtClean="0">
                <a:solidFill>
                  <a:schemeClr val="accent3"/>
                </a:solidFill>
                <a:hlinkClick r:id="rId2"/>
              </a:rPr>
              <a:t>peter.Filandia@aflsportsready.com.au</a:t>
            </a:r>
            <a:endParaRPr lang="en-AU" dirty="0" smtClean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424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357158" y="1484786"/>
            <a:ext cx="8229600" cy="5026029"/>
          </a:xfrm>
        </p:spPr>
        <p:txBody>
          <a:bodyPr>
            <a:normAutofit/>
          </a:bodyPr>
          <a:lstStyle/>
          <a:p>
            <a:r>
              <a:rPr lang="en-AU" sz="2400" dirty="0" smtClean="0"/>
              <a:t>Visit </a:t>
            </a:r>
            <a:r>
              <a:rPr lang="en-AU" sz="2400" u="sng" dirty="0" smtClean="0"/>
              <a:t>www.aflsportsready.com.au</a:t>
            </a:r>
          </a:p>
          <a:p>
            <a:r>
              <a:rPr lang="en-AU" sz="2400" dirty="0" smtClean="0"/>
              <a:t>If you see a position that interests you on the AFL SportsReady  “Jobs board”, apply </a:t>
            </a:r>
            <a:r>
              <a:rPr lang="en-AU" sz="2400" u="sng" dirty="0" smtClean="0"/>
              <a:t>online</a:t>
            </a:r>
            <a:r>
              <a:rPr lang="en-AU" sz="2400" dirty="0" smtClean="0"/>
              <a:t>.</a:t>
            </a:r>
          </a:p>
          <a:p>
            <a:r>
              <a:rPr lang="en-AU" sz="2400" dirty="0" smtClean="0"/>
              <a:t>You may be asked to come into the AFL SportsReady office to have a pre-screen meeting with the relevant field officer.</a:t>
            </a:r>
          </a:p>
          <a:p>
            <a:r>
              <a:rPr lang="en-AU" sz="2400" dirty="0" smtClean="0"/>
              <a:t>If you are suitable for the job, you may be asked to attend a formal interview with the Host Employer</a:t>
            </a:r>
          </a:p>
          <a:p>
            <a:endParaRPr lang="en-AU" sz="2400" dirty="0"/>
          </a:p>
          <a:p>
            <a:pPr marL="0" indent="0" algn="ctr">
              <a:buNone/>
            </a:pPr>
            <a:r>
              <a:rPr lang="en-AU" sz="2400" dirty="0" smtClean="0"/>
              <a:t>Start writing your résumé and cover letter NOW</a:t>
            </a:r>
          </a:p>
          <a:p>
            <a:endParaRPr lang="en-AU" sz="2500" dirty="0"/>
          </a:p>
          <a:p>
            <a:pPr>
              <a:buNone/>
            </a:pPr>
            <a:endParaRPr lang="en-AU" sz="2500" dirty="0"/>
          </a:p>
          <a:p>
            <a:pPr>
              <a:buNone/>
            </a:pPr>
            <a:endParaRPr lang="en-AU" sz="2500" dirty="0"/>
          </a:p>
        </p:txBody>
      </p:sp>
      <p:pic>
        <p:nvPicPr>
          <p:cNvPr id="10" name="Landscape Logo" descr="AFLSR WHT Landscape &amp; letter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3265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solidFill>
                  <a:srgbClr val="5AB0E4"/>
                </a:solidFill>
              </a:rPr>
              <a:t>HOW TO GET A TRAINEESHIP</a:t>
            </a:r>
            <a:endParaRPr lang="en-GB" sz="6000" dirty="0">
              <a:solidFill>
                <a:srgbClr val="5AB0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5AB0E4"/>
                </a:solidFill>
                <a:latin typeface="+mn-lt"/>
                <a:cs typeface="Arial" panose="020B0604020202020204" pitchFamily="34" charset="0"/>
              </a:rPr>
              <a:t>FOLLOW US</a:t>
            </a:r>
            <a:endParaRPr lang="en-AU" dirty="0">
              <a:solidFill>
                <a:srgbClr val="5AB0E4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573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dirty="0"/>
              <a:t>Please follow us on Facebook, Twitter and Instagram 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8" name="Picture 7" descr="F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2214554"/>
            <a:ext cx="1571612" cy="1571612"/>
          </a:xfrm>
          <a:prstGeom prst="rect">
            <a:avLst/>
          </a:prstGeom>
        </p:spPr>
      </p:pic>
      <p:pic>
        <p:nvPicPr>
          <p:cNvPr id="9" name="Picture 8" descr="twitt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1928802"/>
            <a:ext cx="2143140" cy="2143140"/>
          </a:xfrm>
          <a:prstGeom prst="rect">
            <a:avLst/>
          </a:prstGeom>
        </p:spPr>
      </p:pic>
      <p:pic>
        <p:nvPicPr>
          <p:cNvPr id="11" name="Picture 10" descr="inst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322" y="2071678"/>
            <a:ext cx="1857388" cy="18573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7224" y="3870404"/>
            <a:ext cx="228601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AFL SportsReady</a:t>
            </a:r>
            <a:br>
              <a:rPr lang="en-AU" b="1" dirty="0"/>
            </a:br>
            <a:r>
              <a:rPr lang="en-AU" b="1" dirty="0"/>
              <a:t>ArtsReady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86116" y="3870404"/>
            <a:ext cx="228601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@AFL SportsReady</a:t>
            </a:r>
            <a:br>
              <a:rPr lang="en-AU" b="1" dirty="0"/>
            </a:br>
            <a:r>
              <a:rPr lang="en-AU" b="1" dirty="0"/>
              <a:t>@ArtsReadyAU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8" y="3861048"/>
            <a:ext cx="228601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AU" b="1" dirty="0"/>
              <a:t>AFL SportsReady</a:t>
            </a:r>
          </a:p>
          <a:p>
            <a:pPr algn="ctr"/>
            <a:r>
              <a:rPr lang="en-AU" b="1" dirty="0"/>
              <a:t>ArtsReady</a:t>
            </a:r>
            <a:br>
              <a:rPr lang="en-AU" b="1" dirty="0"/>
            </a:b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9532" y="4830832"/>
            <a:ext cx="842493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Visit our website for more information </a:t>
            </a:r>
            <a:r>
              <a:rPr lang="en-AU" sz="4400" dirty="0"/>
              <a:t>www.aflsportsready.com.au</a:t>
            </a:r>
            <a:endParaRPr lang="en-GB" sz="4400" dirty="0"/>
          </a:p>
        </p:txBody>
      </p:sp>
      <p:pic>
        <p:nvPicPr>
          <p:cNvPr id="14" name="Landscape Logo" descr="AFLSR WHT Landscape &amp; letteri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6021288"/>
            <a:ext cx="2240848" cy="51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8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1538</TotalTime>
  <Words>793</Words>
  <Application>Microsoft Office PowerPoint</Application>
  <PresentationFormat>On-screen Show (4:3)</PresentationFormat>
  <Paragraphs>150</Paragraphs>
  <Slides>15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 YOU INTERESTED ???</vt:lpstr>
      <vt:lpstr>PowerPoint Presentation</vt:lpstr>
      <vt:lpstr>FOLLOW US</vt:lpstr>
    </vt:vector>
  </TitlesOfParts>
  <Company>Australian Football League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Mick Coyne</dc:creator>
  <cp:lastModifiedBy>Joanne Wood</cp:lastModifiedBy>
  <cp:revision>110</cp:revision>
  <dcterms:created xsi:type="dcterms:W3CDTF">2012-08-17T03:07:25Z</dcterms:created>
  <dcterms:modified xsi:type="dcterms:W3CDTF">2020-10-05T10:34:58Z</dcterms:modified>
</cp:coreProperties>
</file>