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68" r:id="rId3"/>
    <p:sldId id="306" r:id="rId4"/>
    <p:sldId id="339" r:id="rId5"/>
    <p:sldId id="311" r:id="rId6"/>
    <p:sldId id="335" r:id="rId7"/>
    <p:sldId id="345" r:id="rId8"/>
    <p:sldId id="354" r:id="rId9"/>
    <p:sldId id="356" r:id="rId10"/>
    <p:sldId id="314" r:id="rId11"/>
    <p:sldId id="347" r:id="rId12"/>
    <p:sldId id="289" r:id="rId13"/>
    <p:sldId id="316" r:id="rId14"/>
    <p:sldId id="317" r:id="rId15"/>
    <p:sldId id="344" r:id="rId16"/>
    <p:sldId id="358" r:id="rId17"/>
    <p:sldId id="350" r:id="rId18"/>
    <p:sldId id="352" r:id="rId19"/>
    <p:sldId id="351" r:id="rId20"/>
    <p:sldId id="359" r:id="rId21"/>
    <p:sldId id="330" r:id="rId22"/>
    <p:sldId id="355" r:id="rId23"/>
    <p:sldId id="319" r:id="rId24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57A"/>
    <a:srgbClr val="FF6600"/>
    <a:srgbClr val="FF0066"/>
    <a:srgbClr val="CC99FF"/>
    <a:srgbClr val="CCECFF"/>
    <a:srgbClr val="FF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120A3002-D5B9-4DFF-AFFB-016571D1C2CD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D20A0AA7-783E-48FC-B8FC-F9E6B9C9DB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9887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D5A37688-CFC1-4E76-9E1B-34955B8097AA}" type="datetimeFigureOut">
              <a:rPr lang="en-AU" smtClean="0"/>
              <a:t>12/02/2018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C525B0D6-074E-4BA4-B0B9-B0DCC594AE3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654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176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6861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949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026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179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5938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52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4670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237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59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957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2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962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5111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B0D6-074E-4BA4-B0B9-B0DCC594AE34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123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37016"/>
            <a:ext cx="7772400" cy="11708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306300"/>
            <a:ext cx="6400800" cy="13324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2473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448"/>
            <a:ext cx="8229600" cy="37711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2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448"/>
            <a:ext cx="8229600" cy="3771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0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420448"/>
            <a:ext cx="8229600" cy="3771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3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0800000">
            <a:off x="3203848" y="6492240"/>
            <a:ext cx="2438399" cy="365760"/>
          </a:xfrm>
          <a:prstGeom prst="rect">
            <a:avLst/>
          </a:prstGeom>
        </p:spPr>
        <p:txBody>
          <a:bodyPr/>
          <a:lstStyle/>
          <a:p>
            <a:fld id="{4789D46E-49BC-459B-B699-1CFF9FC90346}" type="datetimeFigureOut">
              <a:rPr lang="en-AU" smtClean="0"/>
              <a:pPr/>
              <a:t>12/02/2018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E344985-F0F1-4EC9-AEC3-337C013C407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880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27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20449"/>
            <a:ext cx="8229600" cy="303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83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448"/>
            <a:ext cx="8229600" cy="37711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448"/>
            <a:ext cx="8229600" cy="37711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0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448"/>
            <a:ext cx="8229600" cy="37711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76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448"/>
            <a:ext cx="8229600" cy="3771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3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448"/>
            <a:ext cx="8229600" cy="37711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80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448"/>
            <a:ext cx="8229600" cy="37711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4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948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20448"/>
            <a:ext cx="8229600" cy="3771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7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13357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saraco@cewa.edu.au" TargetMode="External"/><Relationship Id="rId2" Type="http://schemas.openxmlformats.org/officeDocument/2006/relationships/hyperlink" Target="mailto:karin.ilich@cewa.edu.au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oom3kairanga.wikispaces.com/Writ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milydench.wikispaces.com/Home+Page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4"/>
            <a:ext cx="8229600" cy="130628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1 INFORMATION EVENING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675"/>
            <a:ext cx="8229600" cy="413649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1200" b="1" dirty="0">
                <a:latin typeface="Comic Sans MS" panose="030F0702030302020204" pitchFamily="66" charset="0"/>
              </a:rPr>
              <a:t>Teachers:  </a:t>
            </a:r>
          </a:p>
          <a:p>
            <a:pPr marL="0" indent="0" algn="ctr">
              <a:buNone/>
            </a:pPr>
            <a:r>
              <a:rPr lang="en-US" sz="11200" dirty="0">
                <a:latin typeface="Comic Sans MS" panose="030F0702030302020204" pitchFamily="66" charset="0"/>
              </a:rPr>
              <a:t> Ms Karin Ilich </a:t>
            </a:r>
          </a:p>
          <a:p>
            <a:pPr marL="0" indent="0" algn="ctr">
              <a:buNone/>
            </a:pPr>
            <a:r>
              <a:rPr lang="en-US" sz="11200" dirty="0">
                <a:latin typeface="Comic Sans MS" panose="030F0702030302020204" pitchFamily="66" charset="0"/>
                <a:hlinkClick r:id="rId2"/>
              </a:rPr>
              <a:t>karin.ilich@cewa.edu.au</a:t>
            </a:r>
            <a:r>
              <a:rPr lang="en-US" sz="11200" dirty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endParaRPr lang="en-US" sz="1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1200" dirty="0">
                <a:latin typeface="Comic Sans MS" panose="030F0702030302020204" pitchFamily="66" charset="0"/>
              </a:rPr>
              <a:t>Miss Jessica Saraco</a:t>
            </a:r>
          </a:p>
          <a:p>
            <a:pPr marL="0" indent="0" algn="ctr">
              <a:buNone/>
            </a:pPr>
            <a:r>
              <a:rPr lang="en-US" sz="11200" dirty="0">
                <a:latin typeface="Comic Sans MS" panose="030F0702030302020204" pitchFamily="66" charset="0"/>
                <a:hlinkClick r:id="rId3"/>
              </a:rPr>
              <a:t>jessica.saraco@cewa.edu.au</a:t>
            </a:r>
            <a:r>
              <a:rPr lang="en-US" sz="11200" dirty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endParaRPr lang="en-US" sz="1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1200" b="1" dirty="0">
                <a:latin typeface="Comic Sans MS" panose="030F0702030302020204" pitchFamily="66" charset="0"/>
              </a:rPr>
              <a:t>Education Assistant:  </a:t>
            </a:r>
          </a:p>
          <a:p>
            <a:pPr marL="0" indent="0" algn="ctr">
              <a:buNone/>
            </a:pPr>
            <a:r>
              <a:rPr lang="en-US" sz="11200" dirty="0" err="1">
                <a:latin typeface="Comic Sans MS" panose="030F0702030302020204" pitchFamily="66" charset="0"/>
              </a:rPr>
              <a:t>Ms</a:t>
            </a:r>
            <a:r>
              <a:rPr lang="en-US" sz="11200" dirty="0">
                <a:latin typeface="Comic Sans MS" panose="030F0702030302020204" pitchFamily="66" charset="0"/>
              </a:rPr>
              <a:t> Clare </a:t>
            </a:r>
            <a:r>
              <a:rPr lang="en-US" sz="11200" dirty="0" err="1">
                <a:latin typeface="Comic Sans MS" panose="030F0702030302020204" pitchFamily="66" charset="0"/>
              </a:rPr>
              <a:t>McKeague</a:t>
            </a:r>
            <a:endParaRPr lang="en-US" sz="11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							   </a:t>
            </a:r>
          </a:p>
        </p:txBody>
      </p:sp>
    </p:spTree>
    <p:extLst>
      <p:ext uri="{BB962C8B-B14F-4D97-AF65-F5344CB8AC3E}">
        <p14:creationId xmlns:p14="http://schemas.microsoft.com/office/powerpoint/2010/main" val="2508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5214"/>
            <a:ext cx="8686800" cy="812800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REPORTING AND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38095"/>
          </a:xfrm>
        </p:spPr>
        <p:txBody>
          <a:bodyPr/>
          <a:lstStyle/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70793"/>
            <a:ext cx="81272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Comic Sans MS" panose="030F0702030302020204" pitchFamily="66" charset="0"/>
              </a:rPr>
              <a:t>Term 1: </a:t>
            </a:r>
            <a:r>
              <a:rPr lang="en-AU" sz="2000" dirty="0">
                <a:latin typeface="Comic Sans MS" panose="030F0702030302020204" pitchFamily="66" charset="0"/>
              </a:rPr>
              <a:t>Parent Meetings</a:t>
            </a:r>
          </a:p>
          <a:p>
            <a:endParaRPr lang="en-AU" sz="2000" dirty="0">
              <a:latin typeface="Comic Sans MS" panose="030F0702030302020204" pitchFamily="66" charset="0"/>
            </a:endParaRPr>
          </a:p>
          <a:p>
            <a:endParaRPr lang="en-AU" sz="2000" dirty="0">
              <a:latin typeface="Comic Sans MS" panose="030F0702030302020204" pitchFamily="66" charset="0"/>
            </a:endParaRPr>
          </a:p>
          <a:p>
            <a:r>
              <a:rPr lang="en-AU" sz="2000" b="1" dirty="0">
                <a:latin typeface="Comic Sans MS" panose="030F0702030302020204" pitchFamily="66" charset="0"/>
              </a:rPr>
              <a:t>Term 2: </a:t>
            </a:r>
            <a:r>
              <a:rPr lang="en-AU" sz="2000" dirty="0">
                <a:latin typeface="Comic Sans MS" panose="030F0702030302020204" pitchFamily="66" charset="0"/>
              </a:rPr>
              <a:t>SEQTA</a:t>
            </a:r>
            <a:r>
              <a:rPr lang="en-AU" sz="2000" b="1" dirty="0">
                <a:latin typeface="Comic Sans MS" panose="030F0702030302020204" pitchFamily="66" charset="0"/>
              </a:rPr>
              <a:t> </a:t>
            </a:r>
            <a:r>
              <a:rPr lang="en-AU" sz="2000" dirty="0">
                <a:latin typeface="Comic Sans MS" panose="030F0702030302020204" pitchFamily="66" charset="0"/>
              </a:rPr>
              <a:t>Reports</a:t>
            </a:r>
          </a:p>
          <a:p>
            <a:endParaRPr lang="en-AU" sz="2000" dirty="0">
              <a:latin typeface="Comic Sans MS" panose="030F0702030302020204" pitchFamily="66" charset="0"/>
            </a:endParaRPr>
          </a:p>
          <a:p>
            <a:endParaRPr lang="en-AU" sz="2000" dirty="0">
              <a:latin typeface="Comic Sans MS" panose="030F0702030302020204" pitchFamily="66" charset="0"/>
            </a:endParaRPr>
          </a:p>
          <a:p>
            <a:r>
              <a:rPr lang="en-AU" sz="2000" b="1" dirty="0">
                <a:latin typeface="Comic Sans MS" panose="030F0702030302020204" pitchFamily="66" charset="0"/>
              </a:rPr>
              <a:t>Term 3: </a:t>
            </a:r>
            <a:r>
              <a:rPr lang="en-AU" sz="2000" dirty="0">
                <a:latin typeface="Comic Sans MS" panose="030F0702030302020204" pitchFamily="66" charset="0"/>
              </a:rPr>
              <a:t>Open Night</a:t>
            </a:r>
          </a:p>
          <a:p>
            <a:r>
              <a:rPr lang="en-AU" sz="2000" dirty="0">
                <a:latin typeface="Comic Sans MS" panose="030F0702030302020204" pitchFamily="66" charset="0"/>
              </a:rPr>
              <a:t> </a:t>
            </a:r>
          </a:p>
          <a:p>
            <a:endParaRPr lang="en-AU" sz="2000" dirty="0">
              <a:latin typeface="Comic Sans MS" panose="030F0702030302020204" pitchFamily="66" charset="0"/>
            </a:endParaRPr>
          </a:p>
          <a:p>
            <a:r>
              <a:rPr lang="en-AU" sz="2000" b="1" dirty="0">
                <a:latin typeface="Comic Sans MS" panose="030F0702030302020204" pitchFamily="66" charset="0"/>
              </a:rPr>
              <a:t>Term 4: </a:t>
            </a:r>
            <a:r>
              <a:rPr lang="en-AU" sz="2000" dirty="0">
                <a:latin typeface="Comic Sans MS" panose="030F0702030302020204" pitchFamily="66" charset="0"/>
              </a:rPr>
              <a:t>SEQTA</a:t>
            </a:r>
            <a:r>
              <a:rPr lang="en-AU" sz="2000" b="1" dirty="0">
                <a:latin typeface="Comic Sans MS" panose="030F0702030302020204" pitchFamily="66" charset="0"/>
              </a:rPr>
              <a:t> </a:t>
            </a:r>
            <a:r>
              <a:rPr lang="en-AU" sz="2000" dirty="0">
                <a:latin typeface="Comic Sans MS" panose="030F0702030302020204" pitchFamily="66" charset="0"/>
              </a:rPr>
              <a:t>Reports </a:t>
            </a:r>
          </a:p>
        </p:txBody>
      </p:sp>
      <p:pic>
        <p:nvPicPr>
          <p:cNvPr id="1028" name="Picture 4" descr="C:\Users\Jessica\AppData\Local\Microsoft\Windows\Temporary Internet Files\Content.IE5\03PU7BDY\School-Kid-fit-and-happy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50" y="1570793"/>
            <a:ext cx="3709358" cy="220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3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5772"/>
            <a:ext cx="8229600" cy="812800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ASSEMBLY</a:t>
            </a:r>
          </a:p>
        </p:txBody>
      </p:sp>
      <p:sp>
        <p:nvSpPr>
          <p:cNvPr id="5" name="Rectangle 4"/>
          <p:cNvSpPr/>
          <p:nvPr/>
        </p:nvSpPr>
        <p:spPr>
          <a:xfrm>
            <a:off x="-54591" y="2053146"/>
            <a:ext cx="9253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latin typeface="Comic Sans MS" panose="030F0702030302020204" pitchFamily="66" charset="0"/>
              </a:rPr>
              <a:t>Term 3, Week 9, 14</a:t>
            </a:r>
            <a:r>
              <a:rPr lang="en-AU" sz="3600" baseline="30000" dirty="0">
                <a:latin typeface="Comic Sans MS" panose="030F0702030302020204" pitchFamily="66" charset="0"/>
              </a:rPr>
              <a:t>th</a:t>
            </a:r>
            <a:r>
              <a:rPr lang="en-AU" sz="3600" dirty="0">
                <a:latin typeface="Comic Sans MS" panose="030F0702030302020204" pitchFamily="66" charset="0"/>
              </a:rPr>
              <a:t> September</a:t>
            </a:r>
            <a:endParaRPr lang="en-AU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88" y="2810870"/>
            <a:ext cx="3423424" cy="27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2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1446" y="1239333"/>
            <a:ext cx="7815384" cy="533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153" y="531447"/>
            <a:ext cx="7760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SPECIALISTS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12139"/>
              </p:ext>
            </p:extLst>
          </p:nvPr>
        </p:nvGraphicFramePr>
        <p:xfrm>
          <a:off x="2617205" y="2355980"/>
          <a:ext cx="5760000" cy="2532842"/>
        </p:xfrm>
        <a:graphic>
          <a:graphicData uri="http://schemas.openxmlformats.org/drawingml/2006/table">
            <a:tbl>
              <a:tblPr firstRow="1" firstCol="1" bandRow="1"/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Monday</a:t>
                      </a:r>
                      <a:endParaRPr lang="en-AU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Tuesday</a:t>
                      </a:r>
                      <a:endParaRPr lang="en-AU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solidFill>
                            <a:sysClr val="windowText" lastClr="000000"/>
                          </a:solidFill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Wednesday</a:t>
                      </a:r>
                      <a:endParaRPr lang="en-AU" sz="1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8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Physical Education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Mr Alderman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Digital Technologies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Mrs Purcell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Japanese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Mrs </a:t>
                      </a:r>
                      <a:r>
                        <a:rPr lang="en-AU" sz="1600" dirty="0" err="1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Rowson</a:t>
                      </a:r>
                      <a:r>
                        <a:rPr lang="en-AU" sz="1800" dirty="0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564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Music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Mrs Morell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Library and Drama</a:t>
                      </a:r>
                      <a:endParaRPr lang="en-AU" sz="1800" baseline="0" dirty="0">
                        <a:effectLst/>
                        <a:latin typeface="Comic Sans MS" panose="030F0702030302020204" pitchFamily="66" charset="0"/>
                        <a:ea typeface="Kozuka Gothic Pro M" panose="020B07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Mrs </a:t>
                      </a:r>
                      <a:r>
                        <a:rPr lang="en-AU" sz="1400" dirty="0" err="1">
                          <a:effectLst/>
                          <a:latin typeface="Comic Sans MS" panose="030F0702030302020204" pitchFamily="66" charset="0"/>
                          <a:ea typeface="Kozuka Gothic Pro M" panose="020B0700000000000000" pitchFamily="34" charset="-128"/>
                          <a:cs typeface="Times New Roman" panose="02020603050405020304" pitchFamily="18" charset="0"/>
                        </a:rPr>
                        <a:t>Cattapan</a:t>
                      </a:r>
                      <a:endParaRPr lang="en-A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6" descr="C:\Users\Jessica\AppData\Local\Microsoft\Windows\Temporary Internet Files\Content.IE5\87BQDRCH\kids-sitting-on-book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52" y="87697"/>
            <a:ext cx="2226531" cy="19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Jessica\AppData\Local\Microsoft\Windows\Temporary Internet Files\Content.IE5\03PU7BDY\computer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11" y="3736179"/>
            <a:ext cx="1533589" cy="17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essica\AppData\Local\Microsoft\Windows\Temporary Internet Files\Content.IE5\F1GVYY0E\children_playing_music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6" y="5466539"/>
            <a:ext cx="3176312" cy="12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87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229"/>
            <a:ext cx="8229600" cy="7692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BEHAVIOUR MANAGEMENT</a:t>
            </a: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Encourage Positive Behaviour</a:t>
            </a:r>
          </a:p>
          <a:p>
            <a:pPr marL="0" indent="0">
              <a:buNone/>
            </a:pPr>
            <a:endParaRPr lang="en-AU" dirty="0">
              <a:latin typeface="Comic Sans MS" panose="030F0702030302020204" pitchFamily="66" charset="0"/>
            </a:endParaRPr>
          </a:p>
          <a:p>
            <a:r>
              <a:rPr lang="en-AU" dirty="0">
                <a:latin typeface="Comic Sans MS" panose="030F0702030302020204" pitchFamily="66" charset="0"/>
              </a:rPr>
              <a:t>Classroom Management of Poor Behaviour</a:t>
            </a:r>
          </a:p>
          <a:p>
            <a:pPr marL="0" indent="0">
              <a:buNone/>
            </a:pPr>
            <a:endParaRPr lang="en-AU" sz="48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2" descr="C:\Users\Jessica\AppData\Local\Microsoft\Windows\Temporary Internet Files\Content.IE5\03PU7BDY\000000000000chf-cartoon-kids_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" y="4569929"/>
            <a:ext cx="7745105" cy="13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0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3859"/>
            <a:ext cx="8229600" cy="95794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400" dirty="0">
                <a:latin typeface="Comic Sans MS" panose="030F0702030302020204" pitchFamily="66" charset="0"/>
              </a:rPr>
              <a:t>HOMEWORK</a:t>
            </a:r>
            <a:br>
              <a:rPr lang="en-AU" dirty="0">
                <a:latin typeface="Comic Sans MS" panose="030F0702030302020204" pitchFamily="66" charset="0"/>
              </a:rPr>
            </a:br>
            <a:br>
              <a:rPr lang="en-AU" sz="3600" dirty="0">
                <a:latin typeface="Comic Sans MS" panose="030F0702030302020204" pitchFamily="66" charset="0"/>
              </a:rPr>
            </a:b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134"/>
            <a:ext cx="8229600" cy="5277788"/>
          </a:xfrm>
        </p:spPr>
        <p:txBody>
          <a:bodyPr>
            <a:normAutofit/>
          </a:bodyPr>
          <a:lstStyle/>
          <a:p>
            <a:pPr marL="0" indent="0" defTabSz="914400">
              <a:buClr>
                <a:srgbClr val="0BD0D9"/>
              </a:buClr>
              <a:buNone/>
              <a:defRPr/>
            </a:pPr>
            <a:r>
              <a:rPr lang="en-AU" sz="3600" dirty="0">
                <a:solidFill>
                  <a:srgbClr val="13357A"/>
                </a:solidFill>
                <a:latin typeface="Comic Sans MS" panose="030F0702030302020204" pitchFamily="66" charset="0"/>
              </a:rPr>
              <a:t>15 minutes</a:t>
            </a:r>
          </a:p>
          <a:p>
            <a:pPr marL="0" indent="0" defTabSz="914400">
              <a:buClr>
                <a:srgbClr val="0BD0D9"/>
              </a:buClr>
              <a:buNone/>
              <a:defRPr/>
            </a:pPr>
            <a:endParaRPr lang="en-AU" sz="1200" dirty="0">
              <a:solidFill>
                <a:srgbClr val="13357A"/>
              </a:solidFill>
              <a:latin typeface="Comic Sans MS" panose="030F0702030302020204" pitchFamily="66" charset="0"/>
            </a:endParaRPr>
          </a:p>
          <a:p>
            <a:pPr marL="0" indent="0" defTabSz="914400">
              <a:buClr>
                <a:srgbClr val="0BD0D9"/>
              </a:buClr>
              <a:buNone/>
              <a:defRPr/>
            </a:pPr>
            <a:r>
              <a:rPr lang="en-AU" sz="2400" dirty="0">
                <a:latin typeface="Comic Sans MS" panose="030F0702030302020204" pitchFamily="66" charset="0"/>
              </a:rPr>
              <a:t>1. Nightly Reading (Monday-Thursday)</a:t>
            </a:r>
          </a:p>
          <a:p>
            <a:pPr marL="0" indent="0" defTabSz="914400">
              <a:buClr>
                <a:srgbClr val="0BD0D9"/>
              </a:buClr>
              <a:buNone/>
              <a:defRPr/>
            </a:pPr>
            <a:endParaRPr lang="en-AU" sz="2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marL="0" indent="0" defTabSz="914400">
              <a:buClr>
                <a:srgbClr val="0BD0D9"/>
              </a:buClr>
              <a:buNone/>
              <a:defRPr/>
            </a:pPr>
            <a:r>
              <a:rPr lang="en-AU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2. Maths</a:t>
            </a:r>
          </a:p>
          <a:p>
            <a:pPr marL="0" indent="0" defTabSz="914400">
              <a:buClr>
                <a:srgbClr val="0BD0D9"/>
              </a:buClr>
              <a:buNone/>
              <a:defRPr/>
            </a:pPr>
            <a:endParaRPr lang="en-AU" sz="2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marL="0" indent="0" defTabSz="914400">
              <a:buClr>
                <a:srgbClr val="0BD0D9"/>
              </a:buClr>
              <a:buNone/>
              <a:defRPr/>
            </a:pPr>
            <a:r>
              <a:rPr lang="en-AU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3. Oxford Sight Word Spelling and Reading</a:t>
            </a:r>
          </a:p>
          <a:p>
            <a:pPr marL="0" indent="0" defTabSz="914400">
              <a:buClr>
                <a:srgbClr val="0BD0D9"/>
              </a:buClr>
              <a:buNone/>
              <a:defRPr/>
            </a:pPr>
            <a:endParaRPr lang="en-AU" sz="24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  <a:p>
            <a:pPr marL="0" indent="0" defTabSz="914400">
              <a:buClr>
                <a:srgbClr val="0BD0D9"/>
              </a:buClr>
              <a:buNone/>
              <a:defRPr/>
            </a:pPr>
            <a:r>
              <a:rPr lang="en-AU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Extras: </a:t>
            </a:r>
          </a:p>
          <a:p>
            <a:pPr marL="0" indent="0" defTabSz="914400">
              <a:buClr>
                <a:srgbClr val="0BD0D9"/>
              </a:buClr>
              <a:buNone/>
              <a:defRPr/>
            </a:pPr>
            <a:r>
              <a:rPr lang="en-AU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Mathletics</a:t>
            </a:r>
          </a:p>
          <a:p>
            <a:pPr marL="0" indent="0" defTabSz="914400">
              <a:buClr>
                <a:srgbClr val="0BD0D9"/>
              </a:buClr>
              <a:buNone/>
              <a:defRPr/>
            </a:pPr>
            <a:r>
              <a:rPr lang="en-AU" sz="2400" dirty="0" err="1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Raz</a:t>
            </a:r>
            <a:r>
              <a:rPr lang="en-AU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-Kids</a:t>
            </a:r>
          </a:p>
          <a:p>
            <a:pPr marL="0" indent="0" defTabSz="914400">
              <a:buClr>
                <a:srgbClr val="0BD0D9"/>
              </a:buClr>
              <a:buNone/>
              <a:defRPr/>
            </a:pPr>
            <a:r>
              <a:rPr lang="en-AU" sz="24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Literacy Planet </a:t>
            </a:r>
          </a:p>
        </p:txBody>
      </p:sp>
      <p:pic>
        <p:nvPicPr>
          <p:cNvPr id="4099" name="Picture 3" descr="C:\Users\Jessica\AppData\Local\Microsoft\Windows\Temporary Internet Files\Content.IE5\KPS8G5CT\homeworkclipar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45" y="112865"/>
            <a:ext cx="1952682" cy="20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35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6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3600" dirty="0">
                <a:latin typeface="Comic Sans MS" panose="030F0702030302020204" pitchFamily="66" charset="0"/>
              </a:rPr>
              <a:t>PARENT HELP</a:t>
            </a:r>
            <a:br>
              <a:rPr lang="en-AU" sz="3600" dirty="0">
                <a:latin typeface="Comic Sans MS" panose="030F0702030302020204" pitchFamily="66" charset="0"/>
              </a:rPr>
            </a:b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2249"/>
            <a:ext cx="8229600" cy="211629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AU" sz="9600" b="1" dirty="0">
                <a:solidFill>
                  <a:srgbClr val="13357A"/>
                </a:solidFill>
                <a:latin typeface="Comic Sans MS" panose="030F0702030302020204" pitchFamily="66" charset="0"/>
              </a:rPr>
              <a:t>Reading Roster (Begins </a:t>
            </a:r>
            <a:r>
              <a:rPr lang="en-AU" sz="9600" b="1" dirty="0" err="1">
                <a:solidFill>
                  <a:srgbClr val="13357A"/>
                </a:solidFill>
                <a:latin typeface="Comic Sans MS" panose="030F0702030302020204" pitchFamily="66" charset="0"/>
              </a:rPr>
              <a:t>Wednesday,Week</a:t>
            </a:r>
            <a:r>
              <a:rPr lang="en-AU" sz="9600" b="1" dirty="0">
                <a:solidFill>
                  <a:srgbClr val="13357A"/>
                </a:solidFill>
                <a:latin typeface="Comic Sans MS" panose="030F0702030302020204" pitchFamily="66" charset="0"/>
              </a:rPr>
              <a:t> 3)</a:t>
            </a:r>
          </a:p>
          <a:p>
            <a:r>
              <a:rPr lang="en-AU" sz="9600" dirty="0">
                <a:latin typeface="Comic Sans MS" panose="030F0702030302020204" pitchFamily="66" charset="0"/>
              </a:rPr>
              <a:t>Five parent helpers per morning (Tuesday to Friday)</a:t>
            </a:r>
          </a:p>
          <a:p>
            <a:r>
              <a:rPr lang="en-AU" sz="9600" dirty="0">
                <a:latin typeface="Comic Sans MS" panose="030F0702030302020204" pitchFamily="66" charset="0"/>
              </a:rPr>
              <a:t>8.35am-9.00am </a:t>
            </a:r>
          </a:p>
          <a:p>
            <a:endParaRPr lang="en-AU" sz="9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9600" b="1" dirty="0">
                <a:solidFill>
                  <a:srgbClr val="13357A"/>
                </a:solidFill>
                <a:latin typeface="Comic Sans MS" panose="030F0702030302020204" pitchFamily="66" charset="0"/>
              </a:rPr>
              <a:t>Excursions and Incursions </a:t>
            </a:r>
          </a:p>
          <a:p>
            <a:pPr marL="0" indent="0">
              <a:buNone/>
            </a:pPr>
            <a:endParaRPr lang="en-AU" sz="7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72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24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A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4" y="4107975"/>
            <a:ext cx="2846244" cy="240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0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6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PARENT HELP</a:t>
            </a:r>
            <a:br>
              <a:rPr lang="en-AU" sz="3600" dirty="0">
                <a:latin typeface="Comic Sans MS" panose="030F0702030302020204" pitchFamily="66" charset="0"/>
              </a:rPr>
            </a:b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110"/>
            <a:ext cx="8229600" cy="7205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AU" sz="11200" dirty="0">
                <a:solidFill>
                  <a:srgbClr val="13357A"/>
                </a:solidFill>
                <a:latin typeface="Comic Sans MS" panose="030F0702030302020204" pitchFamily="66" charset="0"/>
              </a:rPr>
              <a:t>Contacting Books</a:t>
            </a:r>
          </a:p>
          <a:p>
            <a:pPr marL="0" indent="0">
              <a:buNone/>
            </a:pPr>
            <a:endParaRPr lang="en-AU" sz="8400" dirty="0">
              <a:solidFill>
                <a:srgbClr val="13357A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8400" dirty="0">
                <a:solidFill>
                  <a:srgbClr val="13357A"/>
                </a:solidFill>
                <a:latin typeface="Comic Sans MS" panose="030F0702030302020204" pitchFamily="66" charset="0"/>
              </a:rPr>
              <a:t>Option 1.</a:t>
            </a:r>
          </a:p>
          <a:p>
            <a:pPr marL="0" indent="0">
              <a:buNone/>
            </a:pPr>
            <a:r>
              <a:rPr lang="en-AU" sz="8400" dirty="0">
                <a:latin typeface="Comic Sans MS" panose="030F0702030302020204" pitchFamily="66" charset="0"/>
              </a:rPr>
              <a:t>Use contact</a:t>
            </a:r>
          </a:p>
          <a:p>
            <a:pPr marL="0" indent="0">
              <a:buNone/>
            </a:pPr>
            <a:endParaRPr lang="en-AU" sz="8400" dirty="0">
              <a:solidFill>
                <a:srgbClr val="13357A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8400" dirty="0">
                <a:solidFill>
                  <a:srgbClr val="13357A"/>
                </a:solidFill>
                <a:latin typeface="Comic Sans MS" panose="030F0702030302020204" pitchFamily="66" charset="0"/>
              </a:rPr>
              <a:t>Option 2. </a:t>
            </a:r>
          </a:p>
          <a:p>
            <a:pPr marL="0" indent="0">
              <a:buNone/>
            </a:pPr>
            <a:r>
              <a:rPr lang="en-AU" sz="8400" dirty="0">
                <a:latin typeface="Comic Sans MS" panose="030F0702030302020204" pitchFamily="66" charset="0"/>
              </a:rPr>
              <a:t>Use Contact Book Sleeves (from </a:t>
            </a:r>
          </a:p>
          <a:p>
            <a:pPr marL="0" indent="0">
              <a:buNone/>
            </a:pPr>
            <a:r>
              <a:rPr lang="en-AU" sz="8400" dirty="0">
                <a:latin typeface="Comic Sans MS" panose="030F0702030302020204" pitchFamily="66" charset="0"/>
              </a:rPr>
              <a:t>OfficeMax)</a:t>
            </a:r>
          </a:p>
          <a:p>
            <a:pPr marL="0" indent="0">
              <a:buNone/>
            </a:pPr>
            <a:r>
              <a:rPr lang="en-AU" sz="7200" dirty="0">
                <a:latin typeface="Comic Sans MS" panose="030F0702030302020204" pitchFamily="66" charset="0"/>
              </a:rPr>
              <a:t>A4 Code-2930463</a:t>
            </a:r>
          </a:p>
          <a:p>
            <a:pPr marL="0" indent="0">
              <a:buNone/>
            </a:pPr>
            <a:r>
              <a:rPr lang="en-AU" sz="7200" dirty="0">
                <a:latin typeface="Comic Sans MS" panose="030F0702030302020204" pitchFamily="66" charset="0"/>
              </a:rPr>
              <a:t>A3 Code-2930455</a:t>
            </a:r>
          </a:p>
          <a:p>
            <a:pPr marL="0" indent="0">
              <a:buNone/>
            </a:pPr>
            <a:endParaRPr lang="en-A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24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A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96239"/>
            <a:ext cx="2560097" cy="2162567"/>
          </a:xfrm>
          <a:prstGeom prst="rect">
            <a:avLst/>
          </a:prstGeom>
        </p:spPr>
      </p:pic>
      <p:pic>
        <p:nvPicPr>
          <p:cNvPr id="1026" name="Picture 1" descr="image002">
            <a:extLst>
              <a:ext uri="{FF2B5EF4-FFF2-40B4-BE49-F238E27FC236}">
                <a16:creationId xmlns:a16="http://schemas.microsoft.com/office/drawing/2014/main" id="{FF30DDD0-E9CC-4EDA-B882-16B9D5D0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47" y="1127920"/>
            <a:ext cx="3151158" cy="434960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337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386"/>
            <a:ext cx="8229600" cy="1143000"/>
          </a:xfrm>
        </p:spPr>
        <p:txBody>
          <a:bodyPr/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11" y="1666386"/>
            <a:ext cx="8229600" cy="4412197"/>
          </a:xfrm>
        </p:spPr>
        <p:txBody>
          <a:bodyPr>
            <a:normAutofit/>
          </a:bodyPr>
          <a:lstStyle/>
          <a:p>
            <a:r>
              <a:rPr lang="en-AU" dirty="0">
                <a:latin typeface="Comic Sans MS" panose="030F0702030302020204" pitchFamily="66" charset="0"/>
              </a:rPr>
              <a:t>Teacher communication</a:t>
            </a:r>
          </a:p>
          <a:p>
            <a:pPr marL="0" indent="0">
              <a:buNone/>
            </a:pPr>
            <a:endParaRPr lang="en-AU" dirty="0">
              <a:latin typeface="Comic Sans MS" panose="030F0702030302020204" pitchFamily="66" charset="0"/>
            </a:endParaRPr>
          </a:p>
          <a:p>
            <a:r>
              <a:rPr lang="en-AU" dirty="0">
                <a:latin typeface="Comic Sans MS" panose="030F0702030302020204" pitchFamily="66" charset="0"/>
              </a:rPr>
              <a:t>Absentees</a:t>
            </a:r>
          </a:p>
          <a:p>
            <a:endParaRPr lang="en-AU" dirty="0">
              <a:latin typeface="Comic Sans MS" panose="030F0702030302020204" pitchFamily="66" charset="0"/>
            </a:endParaRPr>
          </a:p>
          <a:p>
            <a:r>
              <a:rPr lang="en-AU" dirty="0">
                <a:latin typeface="Comic Sans MS" panose="030F0702030302020204" pitchFamily="66" charset="0"/>
              </a:rPr>
              <a:t>Late arrival</a:t>
            </a:r>
          </a:p>
          <a:p>
            <a:endParaRPr lang="en-AU" dirty="0">
              <a:latin typeface="Comic Sans MS" panose="030F0702030302020204" pitchFamily="66" charset="0"/>
            </a:endParaRPr>
          </a:p>
          <a:p>
            <a:r>
              <a:rPr lang="en-AU" dirty="0">
                <a:latin typeface="Comic Sans MS" panose="030F0702030302020204" pitchFamily="66" charset="0"/>
              </a:rPr>
              <a:t>Appointments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6499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" y="355545"/>
            <a:ext cx="8686800" cy="1195175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400" dirty="0">
                <a:latin typeface="Comic Sans MS" panose="030F0702030302020204" pitchFamily="66" charset="0"/>
              </a:rPr>
              <a:t>EXPECTATIONS IN YEAR ONE</a:t>
            </a:r>
            <a:br>
              <a:rPr lang="en-AU" sz="3600" dirty="0">
                <a:latin typeface="Comic Sans MS" panose="030F0702030302020204" pitchFamily="66" charset="0"/>
              </a:rPr>
            </a:b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77192"/>
            <a:ext cx="5813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>
                <a:latin typeface="Comic Sans MS" panose="030F0702030302020204" pitchFamily="66" charset="0"/>
              </a:rPr>
              <a:t>Independence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199" y="3247657"/>
            <a:ext cx="78133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>
                <a:latin typeface="Comic Sans MS" panose="030F0702030302020204" pitchFamily="66" charset="0"/>
              </a:rPr>
              <a:t>Building 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>
                <a:latin typeface="Comic Sans MS" panose="030F0702030302020204" pitchFamily="66" charset="0"/>
              </a:rPr>
              <a:t>Social Development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>
              <a:latin typeface="Comic Sans MS" panose="030F0702030302020204" pitchFamily="66" charset="0"/>
            </a:endParaRPr>
          </a:p>
          <a:p>
            <a:endParaRPr lang="en-AU" sz="3200" dirty="0">
              <a:latin typeface="Comic Sans MS" panose="030F0702030302020204" pitchFamily="66" charset="0"/>
            </a:endParaRPr>
          </a:p>
          <a:p>
            <a:endParaRPr lang="en-AU" sz="1200" dirty="0">
              <a:solidFill>
                <a:srgbClr val="13357A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10" name="Picture 2" descr="C:\Users\Jessica\AppData\Local\Microsoft\Windows\Temporary Internet Files\Content.IE5\F1GVYY0E\Grupo-de-niños-delante-de-la-escuela_508eca833b397-thum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145" y="2837972"/>
            <a:ext cx="2686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0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01" y="523386"/>
            <a:ext cx="8229600" cy="1143000"/>
          </a:xfrm>
        </p:spPr>
        <p:txBody>
          <a:bodyPr/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HEALTH AND HYGIENE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436"/>
            <a:ext cx="8229600" cy="3771101"/>
          </a:xfrm>
        </p:spPr>
        <p:txBody>
          <a:bodyPr>
            <a:normAutofit/>
          </a:bodyPr>
          <a:lstStyle/>
          <a:p>
            <a:r>
              <a:rPr lang="en-AU" sz="2800" dirty="0">
                <a:latin typeface="Comic Sans MS" panose="030F0702030302020204" pitchFamily="66" charset="0"/>
              </a:rPr>
              <a:t>Medical conditions</a:t>
            </a:r>
          </a:p>
          <a:p>
            <a:endParaRPr lang="en-AU" sz="2800" dirty="0">
              <a:latin typeface="Comic Sans MS" panose="030F0702030302020204" pitchFamily="66" charset="0"/>
            </a:endParaRPr>
          </a:p>
          <a:p>
            <a:r>
              <a:rPr lang="en-AU" sz="2800" dirty="0">
                <a:latin typeface="Comic Sans MS" panose="030F0702030302020204" pitchFamily="66" charset="0"/>
              </a:rPr>
              <a:t>Allergy Aware School </a:t>
            </a:r>
          </a:p>
          <a:p>
            <a:endParaRPr lang="en-AU" sz="2800" dirty="0">
              <a:latin typeface="Comic Sans MS" panose="030F0702030302020204" pitchFamily="66" charset="0"/>
            </a:endParaRPr>
          </a:p>
          <a:p>
            <a:r>
              <a:rPr lang="en-AU" sz="2800" dirty="0">
                <a:latin typeface="Comic Sans MS" panose="030F0702030302020204" pitchFamily="66" charset="0"/>
              </a:rPr>
              <a:t>Hygiene awareness</a:t>
            </a:r>
          </a:p>
          <a:p>
            <a:endParaRPr lang="en-AU" sz="2800" dirty="0">
              <a:latin typeface="Comic Sans MS" panose="030F0702030302020204" pitchFamily="66" charset="0"/>
            </a:endParaRPr>
          </a:p>
          <a:p>
            <a:r>
              <a:rPr lang="en-AU" sz="2800" dirty="0">
                <a:latin typeface="Comic Sans MS" panose="030F0702030302020204" pitchFamily="66" charset="0"/>
              </a:rPr>
              <a:t>Birthdays </a:t>
            </a:r>
          </a:p>
        </p:txBody>
      </p:sp>
    </p:spTree>
    <p:extLst>
      <p:ext uri="{BB962C8B-B14F-4D97-AF65-F5344CB8AC3E}">
        <p14:creationId xmlns:p14="http://schemas.microsoft.com/office/powerpoint/2010/main" val="292998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08" y="346365"/>
            <a:ext cx="8229600" cy="848968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600" dirty="0">
                <a:latin typeface="Comic Sans MS" panose="030F0702030302020204" pitchFamily="66" charset="0"/>
              </a:rPr>
              <a:t>JOHN XXIII COLLEGE </a:t>
            </a:r>
            <a:br>
              <a:rPr lang="en-AU" sz="3600" dirty="0">
                <a:latin typeface="Comic Sans MS" panose="030F0702030302020204" pitchFamily="66" charset="0"/>
              </a:rPr>
            </a:br>
            <a:r>
              <a:rPr lang="en-AU" sz="3600" dirty="0">
                <a:latin typeface="Comic Sans MS" panose="030F0702030302020204" pitchFamily="66" charset="0"/>
              </a:rPr>
              <a:t>PRAYER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36621-4173-42B4-88D0-0C640EF6A8E1}"/>
              </a:ext>
            </a:extLst>
          </p:cNvPr>
          <p:cNvSpPr txBox="1"/>
          <p:nvPr/>
        </p:nvSpPr>
        <p:spPr>
          <a:xfrm>
            <a:off x="511908" y="1482571"/>
            <a:ext cx="8152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 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Lord, you gave our founders a sense of vision and action.</a:t>
            </a:r>
            <a:endParaRPr lang="en-AU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As members of the John XXIII College Community, we pray for:</a:t>
            </a:r>
            <a:endParaRPr lang="en-AU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Competence to do our work well</a:t>
            </a:r>
            <a:endParaRPr lang="en-AU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Conscience to live in truth </a:t>
            </a:r>
            <a:endParaRPr lang="en-AU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Compassion to open our hearts to those in need, and </a:t>
            </a:r>
            <a:endParaRPr lang="en-AU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Commitment to respond to God at all times. </a:t>
            </a:r>
            <a:endParaRPr lang="en-AU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May our happiness come from the joy of serving others.</a:t>
            </a:r>
            <a:endParaRPr lang="en-AU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As we plan for tomorrow and live our lives today, may we seek justice.</a:t>
            </a:r>
            <a:endParaRPr lang="en-AU" dirty="0">
              <a:latin typeface="Comic Sans MS" panose="030F0702030302020204" pitchFamily="66" charset="0"/>
            </a:endParaRPr>
          </a:p>
          <a:p>
            <a:pPr algn="ctr"/>
            <a:r>
              <a:rPr lang="en-AU" dirty="0">
                <a:latin typeface="Comic Sans MS" panose="030F0702030302020204" pitchFamily="66" charset="0"/>
              </a:rPr>
              <a:t> 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Pope John XXIII - Pray for us</a:t>
            </a:r>
            <a:endParaRPr lang="en-AU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Ignatius of Loyola - Pray for us</a:t>
            </a:r>
            <a:endParaRPr lang="en-AU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Mary Ward - Pray for us</a:t>
            </a:r>
            <a:endParaRPr lang="en-AU" dirty="0">
              <a:latin typeface="Comic Sans MS" panose="030F0702030302020204" pitchFamily="66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543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EAC52F-8611-41CB-A385-05D9ABA7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01" y="825226"/>
            <a:ext cx="8229600" cy="1143000"/>
          </a:xfrm>
        </p:spPr>
        <p:txBody>
          <a:bodyPr/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WHAT WENT WELL TODAY?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D7B882-914F-4D13-A4DA-7158A0E8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099" y="2203880"/>
            <a:ext cx="3746376" cy="28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4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696"/>
            <a:ext cx="8229600" cy="37711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PARENT REPRESENTATIVES</a:t>
            </a:r>
          </a:p>
          <a:p>
            <a:pPr marL="0" indent="0" algn="ctr">
              <a:buNone/>
            </a:pPr>
            <a:endParaRPr lang="en-AU" sz="20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673492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476672"/>
            <a:ext cx="9143999" cy="6677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AU" sz="4000" spc="-100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Men of John XXIII College</a:t>
            </a:r>
          </a:p>
          <a:p>
            <a:pPr algn="ctr">
              <a:spcBef>
                <a:spcPct val="0"/>
              </a:spcBef>
              <a:defRPr/>
            </a:pPr>
            <a:endParaRPr lang="en-AU" sz="4800" spc="-100" dirty="0">
              <a:solidFill>
                <a:srgbClr val="17375E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en-AU" sz="4800" spc="-100" dirty="0">
              <a:solidFill>
                <a:srgbClr val="17375E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en-AU" sz="4800" spc="-100" dirty="0">
              <a:solidFill>
                <a:srgbClr val="17375E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000" b="1" spc="-100" dirty="0">
                <a:solidFill>
                  <a:schemeClr val="tx2"/>
                </a:solidFill>
                <a:latin typeface="Calibri" panose="020F0502020204030204" pitchFamily="34" charset="0"/>
              </a:rPr>
              <a:t>Who We Are and What We Do</a:t>
            </a:r>
          </a:p>
          <a:p>
            <a:pPr algn="ctr">
              <a:spcBef>
                <a:spcPct val="0"/>
              </a:spcBef>
              <a:defRPr/>
            </a:pPr>
            <a:endParaRPr lang="en-US" sz="2800" b="1" spc="-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1800" b="1" spc="-100" dirty="0">
                <a:solidFill>
                  <a:schemeClr val="tx2"/>
                </a:solidFill>
                <a:latin typeface="Calibri" panose="020F0502020204030204" pitchFamily="34" charset="0"/>
              </a:rPr>
              <a:t>“It is easier for a father to have children than for children to have a real father”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1800" b="1" spc="-100" dirty="0">
                <a:solidFill>
                  <a:schemeClr val="tx2"/>
                </a:solidFill>
                <a:latin typeface="Calibri" panose="020F0502020204030204" pitchFamily="34" charset="0"/>
              </a:rPr>
              <a:t>Pope John XXIII</a:t>
            </a:r>
          </a:p>
          <a:p>
            <a:pPr algn="ctr">
              <a:spcBef>
                <a:spcPct val="0"/>
              </a:spcBef>
              <a:defRPr/>
            </a:pPr>
            <a:endParaRPr lang="en-US" sz="2800" b="1" spc="-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2800" b="1" spc="-1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AU" sz="5200" spc="-100" dirty="0">
              <a:solidFill>
                <a:srgbClr val="17375E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en-AU" sz="5200" spc="-100" dirty="0">
              <a:solidFill>
                <a:srgbClr val="17375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70218" y="6000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24" y="1628800"/>
            <a:ext cx="4032448" cy="1362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17726"/>
          <a:stretch/>
        </p:blipFill>
        <p:spPr>
          <a:xfrm>
            <a:off x="2051720" y="5157192"/>
            <a:ext cx="5076056" cy="15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10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0501"/>
            <a:ext cx="8229600" cy="4585648"/>
          </a:xfrm>
        </p:spPr>
        <p:txBody>
          <a:bodyPr>
            <a:normAutofit/>
          </a:bodyPr>
          <a:lstStyle/>
          <a:p>
            <a:pPr algn="ctr"/>
            <a:br>
              <a:rPr lang="en-AU" sz="3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WE LOOK FORWARD TO A WONDERFUL YEAR OF LEARNING!</a:t>
            </a:r>
            <a:br>
              <a:rPr lang="en-AU" sz="3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en-AU" sz="3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-AU" sz="3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THANK YOU</a:t>
            </a:r>
            <a:br>
              <a:rPr lang="en-AU" sz="3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br>
              <a:rPr lang="en-AU" sz="36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en-AU" sz="36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449"/>
            <a:ext cx="8229600" cy="10733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2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AU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am thinking.... :): How my school made me what I am!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86" y="2841516"/>
            <a:ext cx="5613277" cy="291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3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371"/>
            <a:ext cx="8229600" cy="957943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400" dirty="0">
                <a:latin typeface="Comic Sans MS" panose="030F0702030302020204" pitchFamily="66" charset="0"/>
              </a:rPr>
              <a:t>RELIGIOUS EDUCATION</a:t>
            </a:r>
            <a:br>
              <a:rPr lang="en-AU" dirty="0">
                <a:latin typeface="Comic Sans MS" panose="030F0702030302020204" pitchFamily="66" charset="0"/>
              </a:rPr>
            </a:br>
            <a:endParaRPr lang="en-AU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702"/>
            <a:ext cx="8229600" cy="55391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sz="2400" b="1" dirty="0">
                <a:latin typeface="Comic Sans MS" panose="030F0702030302020204" pitchFamily="66" charset="0"/>
              </a:rPr>
              <a:t>Daily Prayers</a:t>
            </a:r>
          </a:p>
          <a:p>
            <a:pPr marL="0" indent="0">
              <a:buNone/>
            </a:pPr>
            <a:endParaRPr lang="en-A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AU" sz="2400" b="1" dirty="0">
                <a:latin typeface="Comic Sans MS" panose="030F0702030302020204" pitchFamily="66" charset="0"/>
              </a:rPr>
              <a:t>Mother’s Day Mass: </a:t>
            </a:r>
            <a:r>
              <a:rPr lang="en-AU" sz="2400" dirty="0">
                <a:latin typeface="Comic Sans MS" panose="030F0702030302020204" pitchFamily="66" charset="0"/>
              </a:rPr>
              <a:t>Friday 11</a:t>
            </a:r>
            <a:r>
              <a:rPr lang="en-AU" sz="2400" baseline="30000" dirty="0">
                <a:latin typeface="Comic Sans MS" panose="030F0702030302020204" pitchFamily="66" charset="0"/>
              </a:rPr>
              <a:t>th</a:t>
            </a:r>
            <a:r>
              <a:rPr lang="en-AU" sz="2400" dirty="0">
                <a:latin typeface="Comic Sans MS" panose="030F0702030302020204" pitchFamily="66" charset="0"/>
              </a:rPr>
              <a:t> May (Term 2, Week 2)</a:t>
            </a:r>
          </a:p>
          <a:p>
            <a:pPr marL="0" indent="0" fontAlgn="t">
              <a:buNone/>
            </a:pPr>
            <a:endParaRPr lang="en-AU" sz="2400" dirty="0">
              <a:latin typeface="Comic Sans MS" panose="030F0702030302020204" pitchFamily="66" charset="0"/>
            </a:endParaRPr>
          </a:p>
          <a:p>
            <a:pPr marL="0" indent="0" fontAlgn="t">
              <a:buNone/>
            </a:pPr>
            <a:r>
              <a:rPr lang="en-AU" sz="2400" b="1" dirty="0">
                <a:latin typeface="Comic Sans MS" panose="030F0702030302020204" pitchFamily="66" charset="0"/>
              </a:rPr>
              <a:t>TOPICS</a:t>
            </a:r>
          </a:p>
          <a:p>
            <a:pPr fontAlgn="t"/>
            <a:endParaRPr lang="en-AU" sz="2400" b="1" dirty="0">
              <a:latin typeface="Comic Sans MS" panose="030F0702030302020204" pitchFamily="66" charset="0"/>
            </a:endParaRPr>
          </a:p>
          <a:p>
            <a:pPr marL="0" indent="0" fontAlgn="t">
              <a:buNone/>
            </a:pPr>
            <a:r>
              <a:rPr lang="en-AU" sz="2400" b="1" dirty="0">
                <a:latin typeface="Comic Sans MS" panose="030F0702030302020204" pitchFamily="66" charset="0"/>
              </a:rPr>
              <a:t>Term 1: </a:t>
            </a:r>
            <a:r>
              <a:rPr lang="en-AU" sz="2400" dirty="0">
                <a:latin typeface="Comic Sans MS" panose="030F0702030302020204" pitchFamily="66" charset="0"/>
              </a:rPr>
              <a:t>Growing and Changing</a:t>
            </a:r>
          </a:p>
          <a:p>
            <a:pPr marL="0" indent="0" fontAlgn="t">
              <a:buNone/>
            </a:pPr>
            <a:r>
              <a:rPr lang="en-AU" sz="2400" dirty="0">
                <a:latin typeface="Comic Sans MS" panose="030F0702030302020204" pitchFamily="66" charset="0"/>
              </a:rPr>
              <a:t>		Lots of Learning</a:t>
            </a:r>
          </a:p>
          <a:p>
            <a:pPr marL="0" indent="0" fontAlgn="t">
              <a:buNone/>
            </a:pPr>
            <a:r>
              <a:rPr lang="en-AU" sz="2400" dirty="0">
                <a:latin typeface="Comic Sans MS" panose="030F0702030302020204" pitchFamily="66" charset="0"/>
              </a:rPr>
              <a:t>               A Special Holy Time </a:t>
            </a:r>
          </a:p>
          <a:p>
            <a:pPr marL="0" indent="0" fontAlgn="t">
              <a:buNone/>
            </a:pPr>
            <a:endParaRPr lang="en-AU" sz="2400" dirty="0">
              <a:latin typeface="Comic Sans MS" panose="030F0702030302020204" pitchFamily="66" charset="0"/>
            </a:endParaRPr>
          </a:p>
          <a:p>
            <a:pPr marL="0" indent="0" fontAlgn="t">
              <a:buNone/>
            </a:pPr>
            <a:r>
              <a:rPr lang="en-AU" sz="2400" b="1" dirty="0">
                <a:latin typeface="Comic Sans MS" panose="030F0702030302020204" pitchFamily="66" charset="0"/>
              </a:rPr>
              <a:t>Term 2: </a:t>
            </a:r>
            <a:r>
              <a:rPr lang="en-AU" sz="2400" dirty="0">
                <a:latin typeface="Comic Sans MS" panose="030F0702030302020204" pitchFamily="66" charset="0"/>
              </a:rPr>
              <a:t>Wonder World</a:t>
            </a:r>
          </a:p>
          <a:p>
            <a:pPr marL="0" indent="0" fontAlgn="t">
              <a:buNone/>
            </a:pPr>
            <a:r>
              <a:rPr lang="en-AU" sz="2400" dirty="0">
                <a:latin typeface="Comic Sans MS" panose="030F0702030302020204" pitchFamily="66" charset="0"/>
              </a:rPr>
              <a:t>	       We Belong</a:t>
            </a:r>
          </a:p>
          <a:p>
            <a:pPr marL="0" indent="0" fontAlgn="t">
              <a:buNone/>
            </a:pPr>
            <a:r>
              <a:rPr lang="en-AU" sz="2400" dirty="0">
                <a:latin typeface="Comic Sans MS" panose="030F0702030302020204" pitchFamily="66" charset="0"/>
              </a:rPr>
              <a:t>               Friends Together	</a:t>
            </a:r>
          </a:p>
          <a:p>
            <a:pPr marL="0" indent="0" fontAlgn="t">
              <a:buNone/>
            </a:pPr>
            <a:endParaRPr lang="en-AU" sz="2400" dirty="0">
              <a:latin typeface="Comic Sans MS" panose="030F0702030302020204" pitchFamily="66" charset="0"/>
            </a:endParaRPr>
          </a:p>
          <a:p>
            <a:pPr marL="0" indent="0" fontAlgn="t">
              <a:buNone/>
            </a:pPr>
            <a:r>
              <a:rPr lang="en-AU" sz="2400" b="1" dirty="0">
                <a:latin typeface="Comic Sans MS" panose="030F0702030302020204" pitchFamily="66" charset="0"/>
              </a:rPr>
              <a:t>Term 3: </a:t>
            </a:r>
            <a:r>
              <a:rPr lang="en-AU" sz="2400" dirty="0">
                <a:latin typeface="Comic Sans MS" panose="030F0702030302020204" pitchFamily="66" charset="0"/>
              </a:rPr>
              <a:t>Just Imagine	</a:t>
            </a:r>
          </a:p>
          <a:p>
            <a:pPr marL="0" indent="0" fontAlgn="t">
              <a:buNone/>
            </a:pPr>
            <a:r>
              <a:rPr lang="en-AU" sz="2400" dirty="0">
                <a:latin typeface="Comic Sans MS" panose="030F0702030302020204" pitchFamily="66" charset="0"/>
              </a:rPr>
              <a:t>               We Make Choices</a:t>
            </a:r>
          </a:p>
          <a:p>
            <a:pPr marL="0" indent="0" fontAlgn="t">
              <a:buNone/>
            </a:pPr>
            <a:r>
              <a:rPr lang="en-AU" sz="2400" dirty="0">
                <a:latin typeface="Comic Sans MS" panose="030F0702030302020204" pitchFamily="66" charset="0"/>
              </a:rPr>
              <a:t>                Loving Others</a:t>
            </a:r>
          </a:p>
          <a:p>
            <a:pPr marL="0" indent="0" fontAlgn="t">
              <a:buNone/>
            </a:pPr>
            <a:endParaRPr lang="en-AU" sz="2400" dirty="0">
              <a:latin typeface="Comic Sans MS" panose="030F0702030302020204" pitchFamily="66" charset="0"/>
            </a:endParaRPr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Comic Sans MS" panose="030F0702030302020204" pitchFamily="66" charset="0"/>
              </a:rPr>
              <a:t>Term 4: </a:t>
            </a:r>
            <a:r>
              <a:rPr lang="en-AU" sz="2400" dirty="0">
                <a:latin typeface="Comic Sans MS" panose="030F0702030302020204" pitchFamily="66" charset="0"/>
              </a:rPr>
              <a:t>Prepare</a:t>
            </a:r>
          </a:p>
          <a:p>
            <a:pPr marL="0" indent="0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en-AU" sz="2400" b="1" dirty="0">
                <a:latin typeface="Comic Sans MS" panose="030F0702030302020204" pitchFamily="66" charset="0"/>
              </a:rPr>
              <a:t>          </a:t>
            </a:r>
            <a:r>
              <a:rPr lang="en-AU" sz="2400" dirty="0">
                <a:latin typeface="Comic Sans MS" panose="030F0702030302020204" pitchFamily="66" charset="0"/>
              </a:rPr>
              <a:t>To Love by Working</a:t>
            </a:r>
          </a:p>
          <a:p>
            <a:pPr marL="0" indent="0">
              <a:buNone/>
            </a:pPr>
            <a:r>
              <a:rPr lang="en-AU" sz="2400" dirty="0">
                <a:latin typeface="Comic Sans MS" panose="030F0702030302020204" pitchFamily="66" charset="0"/>
              </a:rPr>
              <a:t>               I am Special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26" y="2485747"/>
            <a:ext cx="2506974" cy="312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30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400" dirty="0">
                <a:latin typeface="Comic Sans MS" panose="030F0702030302020204" pitchFamily="66" charset="0"/>
              </a:rPr>
              <a:t>LITERACY GOALS</a:t>
            </a:r>
            <a:br>
              <a:rPr lang="en-AU" sz="3600" dirty="0">
                <a:latin typeface="Comic Sans MS" panose="030F0702030302020204" pitchFamily="66" charset="0"/>
              </a:rPr>
            </a:b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55" y="1142064"/>
            <a:ext cx="8229600" cy="4832608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Speaking and Listening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Reading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Writing 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2D5B1-5F5B-44AD-84C1-032536C2B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14874" y="2369670"/>
            <a:ext cx="2733904" cy="31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9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390"/>
            <a:ext cx="8229600" cy="1262743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NUMERACY GOALS</a:t>
            </a:r>
            <a:br>
              <a:rPr lang="en-AU" sz="3600" dirty="0">
                <a:latin typeface="Comic Sans MS" panose="030F0702030302020204" pitchFamily="66" charset="0"/>
              </a:rPr>
            </a:br>
            <a:endParaRPr lang="en-AU" sz="27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072" y="3710768"/>
            <a:ext cx="2625363" cy="192823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1155" y="1142064"/>
            <a:ext cx="8229600" cy="4832608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A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BA9429-59D9-44AB-AEAA-1488F0DBAE55}"/>
              </a:ext>
            </a:extLst>
          </p:cNvPr>
          <p:cNvSpPr txBox="1">
            <a:spLocks/>
          </p:cNvSpPr>
          <p:nvPr/>
        </p:nvSpPr>
        <p:spPr>
          <a:xfrm>
            <a:off x="333555" y="1294464"/>
            <a:ext cx="8229600" cy="483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Number and Algebra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Measurement and Geometry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Statistics and Probability 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AU" sz="2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U" sz="18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075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81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INTEGRATED STUDIES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5313" y="2041106"/>
            <a:ext cx="7697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Comic Sans MS" panose="030F0702030302020204" pitchFamily="66" charset="0"/>
              </a:rPr>
              <a:t>Term 1: </a:t>
            </a:r>
            <a:r>
              <a:rPr lang="en-AU" dirty="0">
                <a:latin typeface="Comic Sans MS" panose="030F0702030302020204" pitchFamily="66" charset="0"/>
              </a:rPr>
              <a:t>Earth and Space</a:t>
            </a:r>
          </a:p>
          <a:p>
            <a:r>
              <a:rPr lang="en-AU" dirty="0">
                <a:latin typeface="Comic Sans MS" panose="030F0702030302020204" pitchFamily="66" charset="0"/>
              </a:rPr>
              <a:t>Investigating changes in the sky and landscape</a:t>
            </a:r>
          </a:p>
          <a:p>
            <a:r>
              <a:rPr lang="en-AU" dirty="0">
                <a:latin typeface="Comic Sans MS" panose="030F0702030302020204" pitchFamily="66" charset="0"/>
              </a:rPr>
              <a:t> </a:t>
            </a:r>
          </a:p>
          <a:p>
            <a:r>
              <a:rPr lang="en-AU" b="1" dirty="0">
                <a:latin typeface="Comic Sans MS" panose="030F0702030302020204" pitchFamily="66" charset="0"/>
              </a:rPr>
              <a:t>Term 2: </a:t>
            </a:r>
            <a:r>
              <a:rPr lang="en-AU" dirty="0">
                <a:latin typeface="Comic Sans MS" panose="030F0702030302020204" pitchFamily="66" charset="0"/>
              </a:rPr>
              <a:t>Biological </a:t>
            </a:r>
          </a:p>
          <a:p>
            <a:r>
              <a:rPr lang="en-AU" dirty="0">
                <a:latin typeface="Comic Sans MS" panose="030F0702030302020204" pitchFamily="66" charset="0"/>
              </a:rPr>
              <a:t>Investigating living things (</a:t>
            </a:r>
            <a:r>
              <a:rPr lang="en-AU" dirty="0" err="1">
                <a:latin typeface="Comic Sans MS" panose="030F0702030302020204" pitchFamily="66" charset="0"/>
              </a:rPr>
              <a:t>Minibeasts</a:t>
            </a:r>
            <a:r>
              <a:rPr lang="en-AU" dirty="0">
                <a:latin typeface="Comic Sans MS" panose="030F0702030302020204" pitchFamily="66" charset="0"/>
              </a:rPr>
              <a:t>) </a:t>
            </a:r>
          </a:p>
          <a:p>
            <a:endParaRPr lang="en-AU" dirty="0">
              <a:latin typeface="Comic Sans MS" panose="030F0702030302020204" pitchFamily="66" charset="0"/>
            </a:endParaRPr>
          </a:p>
          <a:p>
            <a:r>
              <a:rPr lang="en-AU" b="1" dirty="0">
                <a:latin typeface="Comic Sans MS" panose="030F0702030302020204" pitchFamily="66" charset="0"/>
              </a:rPr>
              <a:t>Term 3: </a:t>
            </a:r>
            <a:r>
              <a:rPr lang="en-AU" dirty="0">
                <a:latin typeface="Comic Sans MS" panose="030F0702030302020204" pitchFamily="66" charset="0"/>
              </a:rPr>
              <a:t>Physical </a:t>
            </a:r>
          </a:p>
          <a:p>
            <a:r>
              <a:rPr lang="en-AU" dirty="0">
                <a:latin typeface="Comic Sans MS" panose="030F0702030302020204" pitchFamily="66" charset="0"/>
              </a:rPr>
              <a:t>Investigating light and sound</a:t>
            </a:r>
          </a:p>
          <a:p>
            <a:endParaRPr lang="en-AU" dirty="0">
              <a:latin typeface="Comic Sans MS" panose="030F0702030302020204" pitchFamily="66" charset="0"/>
            </a:endParaRPr>
          </a:p>
          <a:p>
            <a:r>
              <a:rPr lang="en-AU" b="1" dirty="0">
                <a:latin typeface="Comic Sans MS" panose="030F0702030302020204" pitchFamily="66" charset="0"/>
              </a:rPr>
              <a:t>Term 4: </a:t>
            </a:r>
            <a:r>
              <a:rPr lang="en-AU" dirty="0">
                <a:latin typeface="Comic Sans MS" panose="030F0702030302020204" pitchFamily="66" charset="0"/>
              </a:rPr>
              <a:t>Chemical </a:t>
            </a:r>
          </a:p>
          <a:p>
            <a:r>
              <a:rPr lang="en-AU" dirty="0">
                <a:latin typeface="Comic Sans MS" panose="030F0702030302020204" pitchFamily="66" charset="0"/>
              </a:rPr>
              <a:t>Investigating physical changes in everyday materials</a:t>
            </a:r>
          </a:p>
          <a:p>
            <a:endParaRPr lang="en-AU" dirty="0">
              <a:latin typeface="Comic Sans MS" panose="030F0702030302020204" pitchFamily="66" charset="0"/>
            </a:endParaRPr>
          </a:p>
          <a:p>
            <a:r>
              <a:rPr lang="en-AU" dirty="0">
                <a:latin typeface="Comic Sans MS" panose="030F0702030302020204" pitchFamily="66" charset="0"/>
              </a:rPr>
              <a:t> </a:t>
            </a:r>
          </a:p>
          <a:p>
            <a:endParaRPr lang="en-AU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313" y="1389775"/>
            <a:ext cx="581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13357A"/>
                </a:solidFill>
                <a:latin typeface="Comic Sans MS" panose="030F0702030302020204" pitchFamily="66" charset="0"/>
              </a:rPr>
              <a:t>Science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09" y="1912995"/>
            <a:ext cx="2146891" cy="29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5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661" y="1575167"/>
            <a:ext cx="581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13357A"/>
                </a:solidFill>
                <a:latin typeface="Comic Sans MS" panose="030F0702030302020204" pitchFamily="66" charset="0"/>
              </a:rPr>
              <a:t>History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661" y="3493988"/>
            <a:ext cx="581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13357A"/>
                </a:solidFill>
                <a:latin typeface="Comic Sans MS" panose="030F0702030302020204" pitchFamily="66" charset="0"/>
              </a:rPr>
              <a:t>Geography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661" y="2451679"/>
            <a:ext cx="7158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latin typeface="Comic Sans MS" panose="030F0702030302020204" pitchFamily="66" charset="0"/>
              </a:rPr>
              <a:t>Term 1: </a:t>
            </a:r>
            <a:r>
              <a:rPr lang="en-AU" dirty="0">
                <a:latin typeface="Comic Sans MS" panose="030F0702030302020204" pitchFamily="66" charset="0"/>
              </a:rPr>
              <a:t>Family Structures </a:t>
            </a:r>
          </a:p>
          <a:p>
            <a:r>
              <a:rPr lang="en-AU" b="1" dirty="0">
                <a:latin typeface="Comic Sans MS" panose="030F0702030302020204" pitchFamily="66" charset="0"/>
              </a:rPr>
              <a:t>Term 2: </a:t>
            </a:r>
            <a:r>
              <a:rPr lang="en-AU" dirty="0">
                <a:latin typeface="Comic Sans MS" panose="030F0702030302020204" pitchFamily="66" charset="0"/>
              </a:rPr>
              <a:t>Language of Time and Important Events (Celebrations) </a:t>
            </a:r>
          </a:p>
          <a:p>
            <a:endParaRPr lang="en-AU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661" y="4217157"/>
            <a:ext cx="7158608" cy="955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Comic Sans MS" panose="030F0702030302020204" pitchFamily="66" charset="0"/>
              </a:rPr>
              <a:t>Term 3: </a:t>
            </a:r>
            <a:r>
              <a:rPr lang="en-AU" dirty="0">
                <a:latin typeface="Comic Sans MS" panose="030F0702030302020204" pitchFamily="66" charset="0"/>
              </a:rPr>
              <a:t>Natural, Managed and Constructed Features  </a:t>
            </a:r>
          </a:p>
          <a:p>
            <a:r>
              <a:rPr lang="en-AU" b="1" dirty="0">
                <a:latin typeface="Comic Sans MS" panose="030F0702030302020204" pitchFamily="66" charset="0"/>
              </a:rPr>
              <a:t>Term 4: </a:t>
            </a:r>
            <a:r>
              <a:rPr lang="en-AU" dirty="0">
                <a:latin typeface="Comic Sans MS" panose="030F0702030302020204" pitchFamily="66" charset="0"/>
              </a:rPr>
              <a:t>Activities in a Community </a:t>
            </a:r>
          </a:p>
          <a:p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42" y="1122341"/>
            <a:ext cx="2377105" cy="1580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298" y="4576438"/>
            <a:ext cx="3119650" cy="2073600"/>
          </a:xfrm>
          <a:prstGeom prst="rect">
            <a:avLst/>
          </a:prstGeom>
        </p:spPr>
      </p:pic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457200" y="2081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dirty="0">
                <a:latin typeface="Comic Sans MS" panose="030F0702030302020204" pitchFamily="66" charset="0"/>
              </a:rPr>
              <a:t>INTEGRATED STUDIES</a:t>
            </a:r>
          </a:p>
        </p:txBody>
      </p:sp>
    </p:spTree>
    <p:extLst>
      <p:ext uri="{BB962C8B-B14F-4D97-AF65-F5344CB8AC3E}">
        <p14:creationId xmlns:p14="http://schemas.microsoft.com/office/powerpoint/2010/main" val="28041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8749" y="298700"/>
            <a:ext cx="65384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rgbClr val="13357A"/>
                </a:solidFill>
                <a:latin typeface="Comic Sans MS" panose="030F0702030302020204" pitchFamily="66" charset="0"/>
                <a:ea typeface="+mj-ea"/>
                <a:cs typeface="+mj-cs"/>
              </a:rPr>
              <a:t>INTEGRATED STUDIES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5313" y="1389775"/>
            <a:ext cx="581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13357A"/>
                </a:solidFill>
                <a:latin typeface="Comic Sans MS" panose="030F0702030302020204" pitchFamily="66" charset="0"/>
              </a:rPr>
              <a:t>Health - Keeping Safe Program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313" y="2058862"/>
            <a:ext cx="76973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The two Keeping Safe Themes are:</a:t>
            </a:r>
          </a:p>
          <a:p>
            <a:endParaRPr lang="en-AU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· Theme 1: We all have the right to be safe</a:t>
            </a:r>
            <a:endParaRPr lang="en-AU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· Theme 2: We can help ourselves to be safe by talking to people we trust.</a:t>
            </a:r>
          </a:p>
          <a:p>
            <a:endParaRPr lang="en-AU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They are explored through four Focus Areas, which are: </a:t>
            </a:r>
          </a:p>
          <a:p>
            <a:endParaRPr lang="en-AU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· Focus Area 1: The right to be safe</a:t>
            </a:r>
            <a:endParaRPr lang="en-AU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· Focus Area 2: Relationships</a:t>
            </a:r>
            <a:endParaRPr lang="en-AU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· Focus Area 3: Recognising and reporting abuse</a:t>
            </a:r>
            <a:endParaRPr lang="en-AU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· Focus Area 4: Protective strategies</a:t>
            </a:r>
            <a:endParaRPr lang="en-AU" dirty="0">
              <a:latin typeface="Comic Sans MS" panose="030F0702030302020204" pitchFamily="66" charset="0"/>
            </a:endParaRPr>
          </a:p>
          <a:p>
            <a:endParaRPr lang="en-AU" dirty="0">
              <a:latin typeface="Comic Sans MS" panose="030F0702030302020204" pitchFamily="66" charset="0"/>
            </a:endParaRPr>
          </a:p>
          <a:p>
            <a:r>
              <a:rPr lang="en-AU" dirty="0">
                <a:latin typeface="Comic Sans MS" panose="030F0702030302020204" pitchFamily="66" charset="0"/>
              </a:rPr>
              <a:t> </a:t>
            </a:r>
          </a:p>
          <a:p>
            <a:endParaRPr lang="en-A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0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279" y="174413"/>
            <a:ext cx="8624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000" dirty="0">
                <a:solidFill>
                  <a:srgbClr val="13357A"/>
                </a:solidFill>
                <a:latin typeface="Comic Sans MS" panose="030F0702030302020204" pitchFamily="66" charset="0"/>
                <a:ea typeface="+mj-ea"/>
                <a:cs typeface="+mj-cs"/>
              </a:rPr>
              <a:t>GROSS MOTOR DEVELOPMENT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9081" y="1401967"/>
            <a:ext cx="74725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latin typeface="Comic Sans MS" panose="030F0702030302020204" pitchFamily="66" charset="0"/>
              </a:rPr>
              <a:t>Physical Education (with Mr Alderman)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latin typeface="Comic Sans MS" panose="030F0702030302020204" pitchFamily="66" charset="0"/>
              </a:rPr>
              <a:t>Class Sport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latin typeface="Comic Sans MS" panose="030F0702030302020204" pitchFamily="66" charset="0"/>
              </a:rPr>
              <a:t>Friday Fitness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latin typeface="Comic Sans MS" panose="030F0702030302020204" pitchFamily="66" charset="0"/>
              </a:rPr>
              <a:t>Morning Movement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56C3C6-4930-4DB0-BC4A-C4E8F62CE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922806" y="4624248"/>
            <a:ext cx="391477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358911"/>
      </p:ext>
    </p:extLst>
  </p:cSld>
  <p:clrMapOvr>
    <a:masterClrMapping/>
  </p:clrMapOvr>
</p:sld>
</file>

<file path=ppt/theme/theme1.xml><?xml version="1.0" encoding="utf-8"?>
<a:theme xmlns:a="http://schemas.openxmlformats.org/drawingml/2006/main" name="JTC_P157_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9CF43C8808ED4CA0FF559E958042E8" ma:contentTypeVersion="8" ma:contentTypeDescription="Create a new document." ma:contentTypeScope="" ma:versionID="dc7f1e7a9855d661d65fb82a1a2a7e33">
  <xsd:schema xmlns:xsd="http://www.w3.org/2001/XMLSchema" xmlns:xs="http://www.w3.org/2001/XMLSchema" xmlns:p="http://schemas.microsoft.com/office/2006/metadata/properties" xmlns:ns2="23f5967a-a470-4076-87b7-c052ea87a9c5" xmlns:ns3="db2018be-e89a-49f5-8b91-8878518be920" targetNamespace="http://schemas.microsoft.com/office/2006/metadata/properties" ma:root="true" ma:fieldsID="c16773a9d7103729bfabfd7f7f0d3021" ns2:_="" ns3:_="">
    <xsd:import namespace="23f5967a-a470-4076-87b7-c052ea87a9c5"/>
    <xsd:import namespace="db2018be-e89a-49f5-8b91-8878518be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5967a-a470-4076-87b7-c052ea87a9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018be-e89a-49f5-8b91-8878518be9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7D8F80-016D-48EF-8E6F-2BF7F934BB23}"/>
</file>

<file path=customXml/itemProps2.xml><?xml version="1.0" encoding="utf-8"?>
<ds:datastoreItem xmlns:ds="http://schemas.openxmlformats.org/officeDocument/2006/customXml" ds:itemID="{6BFAA185-6FB5-4655-835E-DDE266474192}"/>
</file>

<file path=customXml/itemProps3.xml><?xml version="1.0" encoding="utf-8"?>
<ds:datastoreItem xmlns:ds="http://schemas.openxmlformats.org/officeDocument/2006/customXml" ds:itemID="{3D57AB06-4E41-48FD-92F5-B0FDA726F307}"/>
</file>

<file path=docProps/app.xml><?xml version="1.0" encoding="utf-8"?>
<Properties xmlns="http://schemas.openxmlformats.org/officeDocument/2006/extended-properties" xmlns:vt="http://schemas.openxmlformats.org/officeDocument/2006/docPropsVTypes">
  <Template>JTC_P157_Powerpoint Template</Template>
  <TotalTime>3179</TotalTime>
  <Words>498</Words>
  <Application>Microsoft Office PowerPoint</Application>
  <PresentationFormat>On-screen Show (4:3)</PresentationFormat>
  <Paragraphs>247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Kozuka Gothic Pro M</vt:lpstr>
      <vt:lpstr>Arial</vt:lpstr>
      <vt:lpstr>Calibri</vt:lpstr>
      <vt:lpstr>Comic Sans MS</vt:lpstr>
      <vt:lpstr>Times New Roman</vt:lpstr>
      <vt:lpstr>JTC_P157_Powerpoint Template</vt:lpstr>
      <vt:lpstr>YEAR 1 INFORMATION EVENING</vt:lpstr>
      <vt:lpstr>JOHN XXIII COLLEGE  PRAYER</vt:lpstr>
      <vt:lpstr>RELIGIOUS EDUCATION </vt:lpstr>
      <vt:lpstr>LITERACY GOALS </vt:lpstr>
      <vt:lpstr>NUMERACY GOALS </vt:lpstr>
      <vt:lpstr>INTEGRATED STUDIES</vt:lpstr>
      <vt:lpstr>INTEGRATED STUDIES</vt:lpstr>
      <vt:lpstr>PowerPoint Presentation</vt:lpstr>
      <vt:lpstr>PowerPoint Presentation</vt:lpstr>
      <vt:lpstr>REPORTING AND ASSESSMENT</vt:lpstr>
      <vt:lpstr>ASSEMBLY</vt:lpstr>
      <vt:lpstr>PowerPoint Presentation</vt:lpstr>
      <vt:lpstr>BEHAVIOUR MANAGEMENT</vt:lpstr>
      <vt:lpstr>HOMEWORK  </vt:lpstr>
      <vt:lpstr>PARENT HELP </vt:lpstr>
      <vt:lpstr>PARENT HELP </vt:lpstr>
      <vt:lpstr>COMMUNICATION</vt:lpstr>
      <vt:lpstr>EXPECTATIONS IN YEAR ONE </vt:lpstr>
      <vt:lpstr>HEALTH AND HYGIENE </vt:lpstr>
      <vt:lpstr>WHAT WENT WELL TODAY?</vt:lpstr>
      <vt:lpstr>PowerPoint Presentation</vt:lpstr>
      <vt:lpstr>PowerPoint Presentation</vt:lpstr>
      <vt:lpstr> WE LOOK FORWARD TO A WONDERFUL YEAR OF LEARNING!  THANK YOU  </vt:lpstr>
    </vt:vector>
  </TitlesOfParts>
  <Company>John XXIII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XXIII College</dc:creator>
  <cp:lastModifiedBy>Jessica Saraco (John XXIII College)</cp:lastModifiedBy>
  <cp:revision>337</cp:revision>
  <cp:lastPrinted>2017-06-30T00:32:34Z</cp:lastPrinted>
  <dcterms:created xsi:type="dcterms:W3CDTF">2013-02-18T08:12:05Z</dcterms:created>
  <dcterms:modified xsi:type="dcterms:W3CDTF">2018-02-11T23:36:00Z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0x010100C09CF43C8808ED4CA0FF559E958042E8</vt:lpwstr>
  </property>
</Properties>
</file>